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1"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9144000" cy="5143500" type="screen16x9"/>
  <p:notesSz cx="6858000" cy="185737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D5F3"/>
    <a:srgbClr val="EBE4F0"/>
    <a:srgbClr val="0948CB"/>
    <a:srgbClr val="0B49CB"/>
    <a:srgbClr val="F2F4F8"/>
    <a:srgbClr val="1C7DDB"/>
    <a:srgbClr val="121619"/>
    <a:srgbClr val="F2F2F2"/>
    <a:srgbClr val="145579"/>
    <a:srgbClr val="3A6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Objects="1">
      <p:cViewPr varScale="1">
        <p:scale>
          <a:sx n="174" d="100"/>
          <a:sy n="174" d="100"/>
        </p:scale>
        <p:origin x="3312" y="1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782788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transition>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628650" y="4767263"/>
            <a:ext cx="2057400" cy="273844"/>
          </a:xfrm>
          <a:prstGeom prst="rect">
            <a:avLst/>
          </a:prstGeom>
        </p:spPr>
        <p:txBody>
          <a:bodyPr/>
          <a:lstStyle/>
          <a:p>
            <a:fld id="{5E4E5C39-FE1E-4048-9E78-68F07A4195FB}" type="datetimeFigureOut">
              <a:rPr lang="en-US" smtClean="0"/>
              <a:t>3/1/2025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transition>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628650" y="4767263"/>
            <a:ext cx="2057400" cy="273844"/>
          </a:xfrm>
          <a:prstGeom prst="rect">
            <a:avLst/>
          </a:prstGeom>
        </p:spPr>
        <p:txBody>
          <a:bodyPr/>
          <a:lstStyle/>
          <a:p>
            <a:fld id="{5E4E5C39-FE1E-4048-9E78-68F07A4195FB}" type="datetimeFigureOut">
              <a:rPr lang="en-US" smtClean="0"/>
              <a:t>3/1/2025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transition>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143000" y="841772"/>
            <a:ext cx="6858000" cy="1790700"/>
          </a:xfrm>
          <a:prstGeom prst="rect">
            <a:avLst/>
          </a:prstGeom>
        </p:spPr>
        <p:txBody>
          <a:bodyPr anchor="b">
            <a:normAutofit/>
          </a:bodyPr>
          <a:lstStyle>
            <a:lvl1pPr algn="ctr">
              <a:defRPr sz="36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33577801"/>
      </p:ext>
    </p:extLst>
  </p:cSld>
  <p:clrMapOvr>
    <a:masterClrMapping/>
  </p:clrMapOvr>
  <p:transition>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168897087"/>
      </p:ext>
    </p:extLst>
  </p:cSld>
  <p:clrMapOvr>
    <a:masterClrMapping/>
  </p:clrMapOvr>
  <p:transition>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80409183"/>
      </p:ext>
    </p:extLst>
  </p:cSld>
  <p:clrMapOvr>
    <a:masterClrMapping/>
  </p:clrMapOvr>
  <p:transition>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1958181"/>
      </p:ext>
    </p:extLst>
  </p:cSld>
  <p:clrMapOvr>
    <a:masterClrMapping/>
  </p:clrMapOvr>
  <p:transition>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80599229"/>
      </p:ext>
    </p:extLst>
  </p:cSld>
  <p:clrMapOvr>
    <a:masterClrMapping/>
  </p:clrMapOvr>
  <p:transition>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55735251"/>
      </p:ext>
    </p:extLst>
  </p:cSld>
  <p:clrMapOvr>
    <a:masterClrMapping/>
  </p:clrMapOvr>
  <p:transition>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628650" y="4767263"/>
            <a:ext cx="2057400" cy="273844"/>
          </a:xfrm>
          <a:prstGeom prst="rect">
            <a:avLst/>
          </a:prstGeom>
        </p:spPr>
        <p:txBody>
          <a:bodyPr/>
          <a:lstStyle/>
          <a:p>
            <a:fld id="{5E4E5C39-FE1E-4048-9E78-68F07A4195FB}" type="datetimeFigureOut">
              <a:rPr lang="en-US" smtClean="0"/>
              <a:t>3/1/2025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transition>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44958948"/>
      </p:ext>
    </p:extLst>
  </p:cSld>
  <p:clrMapOvr>
    <a:masterClrMapping/>
  </p:clrMapOvr>
  <p:transition>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24179936"/>
      </p:ext>
    </p:extLst>
  </p:cSld>
  <p:clrMapOvr>
    <a:masterClrMapping/>
  </p:clrMapOvr>
  <p:transition>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88234632"/>
      </p:ext>
    </p:extLst>
  </p:cSld>
  <p:clrMapOvr>
    <a:masterClrMapping/>
  </p:clrMapOvr>
  <p:transition>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84434954"/>
      </p:ext>
    </p:extLst>
  </p:cSld>
  <p:clrMapOvr>
    <a:masterClrMapping/>
  </p:clrMapOvr>
  <p:transition>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30280220"/>
      </p:ext>
    </p:extLst>
  </p:cSld>
  <p:clrMapOvr>
    <a:masterClrMapping/>
  </p:clrMapOvr>
  <p:transition>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35691427"/>
      </p:ext>
    </p:extLst>
  </p:cSld>
  <p:clrMapOvr>
    <a:masterClrMapping/>
  </p:clrMapOvr>
  <p:transition>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18785036"/>
      </p:ext>
    </p:extLst>
  </p:cSld>
  <p:clrMapOvr>
    <a:masterClrMapping/>
  </p:clrMapOvr>
  <p:transition>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143000" y="841772"/>
            <a:ext cx="6858000" cy="1790700"/>
          </a:xfrm>
          <a:prstGeom prst="rect">
            <a:avLst/>
          </a:prstGeom>
        </p:spPr>
        <p:txBody>
          <a:bodyPr anchor="b">
            <a:normAutofit/>
          </a:bodyPr>
          <a:lstStyle>
            <a:lvl1pPr algn="ctr">
              <a:defRPr sz="36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2633633103"/>
      </p:ext>
    </p:extLst>
  </p:cSld>
  <p:clrMapOvr>
    <a:masterClrMapping/>
  </p:clrMapOvr>
  <p:transition>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97748735"/>
      </p:ext>
    </p:extLst>
  </p:cSld>
  <p:clrMapOvr>
    <a:masterClrMapping/>
  </p:clrMapOvr>
  <p:transition>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3028950" y="4767263"/>
            <a:ext cx="3086100" cy="273844"/>
          </a:xfrm>
          <a:prstGeom prst="rect">
            <a:avLst/>
          </a:prstGeom>
        </p:spPr>
        <p:txBody>
          <a:bodyPr/>
          <a:lstStyle/>
          <a:p>
            <a:endParaRPr lang="en-US"/>
          </a:p>
        </p:txBody>
      </p:sp>
    </p:spTree>
    <p:extLst>
      <p:ext uri="{BB962C8B-B14F-4D97-AF65-F5344CB8AC3E}">
        <p14:creationId xmlns:p14="http://schemas.microsoft.com/office/powerpoint/2010/main" val="2834754437"/>
      </p:ext>
    </p:extLst>
  </p:cSld>
  <p:clrMapOvr>
    <a:masterClrMapping/>
  </p:clrMapOvr>
  <p:transition>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628650" y="4767263"/>
            <a:ext cx="2057400" cy="273844"/>
          </a:xfrm>
          <a:prstGeom prst="rect">
            <a:avLst/>
          </a:prstGeom>
        </p:spPr>
        <p:txBody>
          <a:bodyPr/>
          <a:lstStyle/>
          <a:p>
            <a:fld id="{5E4E5C39-FE1E-4048-9E78-68F07A4195FB}" type="datetimeFigureOut">
              <a:rPr lang="en-US" smtClean="0"/>
              <a:t>3/1/2025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628650" y="4767263"/>
            <a:ext cx="2057400" cy="273844"/>
          </a:xfrm>
          <a:prstGeom prst="rect">
            <a:avLst/>
          </a:prstGeom>
        </p:spPr>
        <p:txBody>
          <a:bodyPr/>
          <a:lstStyle/>
          <a:p>
            <a:fld id="{5E4E5C39-FE1E-4048-9E78-68F07A4195FB}" type="datetimeFigureOut">
              <a:rPr lang="en-US" smtClean="0"/>
              <a:t>3/1/2025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transition>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628650" y="4767263"/>
            <a:ext cx="2057400" cy="273844"/>
          </a:xfrm>
          <a:prstGeom prst="rect">
            <a:avLst/>
          </a:prstGeom>
        </p:spPr>
        <p:txBody>
          <a:bodyPr/>
          <a:lstStyle/>
          <a:p>
            <a:fld id="{5E4E5C39-FE1E-4048-9E78-68F07A4195FB}" type="datetimeFigureOut">
              <a:rPr lang="en-US" smtClean="0"/>
              <a:t>3/1/2025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transition>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628650" y="4767263"/>
            <a:ext cx="2057400" cy="273844"/>
          </a:xfrm>
          <a:prstGeom prst="rect">
            <a:avLst/>
          </a:prstGeom>
        </p:spPr>
        <p:txBody>
          <a:bodyPr/>
          <a:lstStyle/>
          <a:p>
            <a:fld id="{5E4E5C39-FE1E-4048-9E78-68F07A4195FB}" type="datetimeFigureOut">
              <a:rPr lang="en-US" smtClean="0"/>
              <a:t>3/1/2025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transition>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628650" y="4767263"/>
            <a:ext cx="2057400" cy="273844"/>
          </a:xfrm>
          <a:prstGeom prst="rect">
            <a:avLst/>
          </a:prstGeom>
        </p:spPr>
        <p:txBody>
          <a:bodyPr/>
          <a:lstStyle/>
          <a:p>
            <a:fld id="{5E4E5C39-FE1E-4048-9E78-68F07A4195FB}" type="datetimeFigureOut">
              <a:rPr lang="en-US" smtClean="0"/>
              <a:t>3/1/2025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transition>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628650" y="4767263"/>
            <a:ext cx="2057400" cy="273844"/>
          </a:xfrm>
          <a:prstGeom prst="rect">
            <a:avLst/>
          </a:prstGeom>
        </p:spPr>
        <p:txBody>
          <a:bodyPr/>
          <a:lstStyle/>
          <a:p>
            <a:fld id="{5E4E5C39-FE1E-4048-9E78-68F07A4195FB}" type="datetimeFigureOut">
              <a:rPr lang="en-US" smtClean="0"/>
              <a:t>3/1/2025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transition>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628650" y="4767263"/>
            <a:ext cx="2057400" cy="273844"/>
          </a:xfrm>
          <a:prstGeom prst="rect">
            <a:avLst/>
          </a:prstGeom>
        </p:spPr>
        <p:txBody>
          <a:bodyPr/>
          <a:lstStyle/>
          <a:p>
            <a:fld id="{5E4E5C39-FE1E-4048-9E78-68F07A4195FB}" type="datetimeFigureOut">
              <a:rPr lang="en-US" smtClean="0"/>
              <a:t>3/1/2025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transition>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6536079" y="4519180"/>
            <a:ext cx="2057400" cy="301229"/>
          </a:xfrm>
          <a:prstGeom prst="rect">
            <a:avLst/>
          </a:prstGeom>
        </p:spPr>
        <p:txBody>
          <a:bodyPr vert="horz" lIns="91440" tIns="45720" rIns="91440" bIns="45720" rtlCol="0" anchor="ctr"/>
          <a:lstStyle>
            <a:lvl1pPr algn="r">
              <a:defRPr sz="12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09" r:id="rId14"/>
    <p:sldLayoutId id="2147483710" r:id="rId15"/>
  </p:sldLayoutIdLst>
  <p:transition>
    <p:push/>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3/1/2025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79318462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transition>
    <p:push/>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about:blank" TargetMode="Externa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about:blank" TargetMode="Externa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5.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10">
          <a:fgClr>
            <a:schemeClr val="tx2"/>
          </a:fgClr>
          <a:bgClr>
            <a:schemeClr val="bg1"/>
          </a:bgClr>
        </a:patt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14400" y="3486150"/>
            <a:ext cx="1828800" cy="536878"/>
          </a:xfrm>
          <a:prstGeom prst="rect">
            <a:avLst/>
          </a:prstGeom>
          <a:noFill/>
        </p:spPr>
        <p:txBody>
          <a:bodyPr wrap="square" lIns="68580" tIns="34290" rIns="68580" bIns="34290" rtlCol="0" anchor="t">
            <a:spAutoFit/>
          </a:bodyPr>
          <a:lstStyle/>
          <a:p>
            <a:r>
              <a:rPr lang="en-US" sz="1013" b="1" dirty="0">
                <a:solidFill>
                  <a:schemeClr val="accent6"/>
                </a:solidFill>
                <a:latin typeface="Courier New" panose="02070309020205020404" pitchFamily="49" charset="0"/>
                <a:ea typeface="SF Pro" pitchFamily="2" charset="0"/>
                <a:cs typeface="Courier New" panose="02070309020205020404" pitchFamily="49" charset="0"/>
              </a:rPr>
              <a:t>Jon Luke Chartier</a:t>
            </a:r>
          </a:p>
          <a:p>
            <a:endParaRPr lang="en-US" sz="1013" b="1" dirty="0">
              <a:solidFill>
                <a:schemeClr val="accent6"/>
              </a:solidFill>
              <a:latin typeface="Courier New" panose="02070309020205020404" pitchFamily="49" charset="0"/>
              <a:ea typeface="SF Pro" pitchFamily="2" charset="0"/>
              <a:cs typeface="Courier New" panose="02070309020205020404" pitchFamily="49" charset="0"/>
            </a:endParaRPr>
          </a:p>
          <a:p>
            <a:r>
              <a:rPr lang="en-US" sz="1013" b="1" dirty="0">
                <a:solidFill>
                  <a:schemeClr val="accent6"/>
                </a:solidFill>
                <a:latin typeface="Courier New" panose="02070309020205020404" pitchFamily="49" charset="0"/>
                <a:ea typeface="SF Pro" pitchFamily="2" charset="0"/>
                <a:cs typeface="Courier New" panose="02070309020205020404" pitchFamily="49" charset="0"/>
              </a:rPr>
              <a:t>2/19/2025</a:t>
            </a:r>
          </a:p>
        </p:txBody>
      </p:sp>
      <p:sp>
        <p:nvSpPr>
          <p:cNvPr id="3" name="TextBox 2">
            <a:extLst>
              <a:ext uri="{FF2B5EF4-FFF2-40B4-BE49-F238E27FC236}">
                <a16:creationId xmlns:a16="http://schemas.microsoft.com/office/drawing/2014/main" id="{782C2354-3A9A-327A-63BA-4A23042FF76D}"/>
              </a:ext>
            </a:extLst>
          </p:cNvPr>
          <p:cNvSpPr txBox="1"/>
          <p:nvPr/>
        </p:nvSpPr>
        <p:spPr>
          <a:xfrm>
            <a:off x="914400" y="742950"/>
            <a:ext cx="1828800" cy="715837"/>
          </a:xfrm>
          <a:prstGeom prst="rect">
            <a:avLst/>
          </a:prstGeom>
          <a:noFill/>
        </p:spPr>
        <p:txBody>
          <a:bodyPr wrap="square" rtlCol="0">
            <a:spAutoFit/>
          </a:bodyPr>
          <a:lstStyle/>
          <a:p>
            <a:r>
              <a:rPr lang="en-US" sz="1013" b="1" dirty="0">
                <a:solidFill>
                  <a:schemeClr val="accent1"/>
                </a:solidFill>
                <a:latin typeface="Courier New" panose="02070309020205020404" pitchFamily="49" charset="0"/>
                <a:cs typeface="Courier New" panose="02070309020205020404" pitchFamily="49" charset="0"/>
              </a:rPr>
              <a:t>IBM Data Science Capstone</a:t>
            </a:r>
          </a:p>
          <a:p>
            <a:endParaRPr lang="en-US" sz="1013" b="1" dirty="0">
              <a:solidFill>
                <a:schemeClr val="accent1"/>
              </a:solidFill>
              <a:latin typeface="Courier New" panose="02070309020205020404" pitchFamily="49" charset="0"/>
              <a:cs typeface="Courier New" panose="02070309020205020404" pitchFamily="49" charset="0"/>
            </a:endParaRPr>
          </a:p>
          <a:p>
            <a:r>
              <a:rPr lang="en-US" sz="1013" b="1" dirty="0">
                <a:solidFill>
                  <a:schemeClr val="accent1"/>
                </a:solidFill>
                <a:latin typeface="Courier New" panose="02070309020205020404" pitchFamily="49" charset="0"/>
                <a:cs typeface="Courier New" panose="02070309020205020404" pitchFamily="49" charset="0"/>
              </a:rPr>
              <a:t>Rocket Launch Data</a:t>
            </a:r>
          </a:p>
        </p:txBody>
      </p:sp>
      <p:pic>
        <p:nvPicPr>
          <p:cNvPr id="1028" name="Picture 4" descr="How Do We Launch Things Into Space? | NASA Space Place – NASA Science for  Kids">
            <a:extLst>
              <a:ext uri="{FF2B5EF4-FFF2-40B4-BE49-F238E27FC236}">
                <a16:creationId xmlns:a16="http://schemas.microsoft.com/office/drawing/2014/main" id="{427D2400-ACAB-1765-6F91-CD28AF13EC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69" r="14382"/>
          <a:stretch/>
        </p:blipFill>
        <p:spPr bwMode="auto">
          <a:xfrm>
            <a:off x="4572000" y="0"/>
            <a:ext cx="4572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20200" y="1047750"/>
            <a:ext cx="1905000" cy="3262312"/>
          </a:xfrm>
          <a:prstGeom prst="rect">
            <a:avLst/>
          </a:prstGeom>
        </p:spPr>
        <p:txBody>
          <a:bodyPr lIns="68580" tIns="34290" rIns="68580" bIns="34290" anchor="t">
            <a:normAutofit fontScale="92500"/>
          </a:bodyPr>
          <a:lstStyle/>
          <a:p>
            <a:pPr>
              <a:lnSpc>
                <a:spcPct val="100000"/>
              </a:lnSpc>
              <a:spcBef>
                <a:spcPts val="1050"/>
              </a:spcBef>
            </a:pPr>
            <a:r>
              <a:rPr lang="en-US" sz="1650" dirty="0">
                <a:solidFill>
                  <a:schemeClr val="bg1"/>
                </a:solidFill>
                <a:latin typeface="Abadi"/>
              </a:rPr>
              <a:t>Summarize what charts were plotted and why you used those charts</a:t>
            </a:r>
          </a:p>
          <a:p>
            <a:pPr>
              <a:lnSpc>
                <a:spcPct val="100000"/>
              </a:lnSpc>
              <a:spcBef>
                <a:spcPts val="1050"/>
              </a:spcBef>
            </a:pPr>
            <a:r>
              <a:rPr lang="en-US" sz="1650" dirty="0">
                <a:solidFill>
                  <a:schemeClr val="bg1"/>
                </a:solidFill>
                <a:latin typeface="Abadi" panose="020B0604020104020204" pitchFamily="34" charset="0"/>
              </a:rPr>
              <a:t>Add the GitHub URL of your completed EDA with data visualization notebook, as an external reference and peer-review purpose</a:t>
            </a:r>
          </a:p>
        </p:txBody>
      </p:sp>
      <p:sp useBgFill="1">
        <p:nvSpPr>
          <p:cNvPr id="2" name="Title 1">
            <a:extLst>
              <a:ext uri="{FF2B5EF4-FFF2-40B4-BE49-F238E27FC236}">
                <a16:creationId xmlns:a16="http://schemas.microsoft.com/office/drawing/2014/main" id="{47551F7D-FDDA-9A7A-565A-68F0EC129421}"/>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a:solidFill>
                  <a:srgbClr val="0B49CB"/>
                </a:solidFill>
                <a:latin typeface="Courier New" panose="02070309020205020404" pitchFamily="49" charset="0"/>
                <a:cs typeface="Courier New" panose="02070309020205020404" pitchFamily="49" charset="0"/>
              </a:rPr>
              <a:t>Data Wrangling and Initial EDA</a:t>
            </a:r>
          </a:p>
        </p:txBody>
      </p:sp>
      <p:sp>
        <p:nvSpPr>
          <p:cNvPr id="6" name="Rectangle 5">
            <a:extLst>
              <a:ext uri="{FF2B5EF4-FFF2-40B4-BE49-F238E27FC236}">
                <a16:creationId xmlns:a16="http://schemas.microsoft.com/office/drawing/2014/main" id="{762E4E88-9896-223F-A199-E5C70F07D605}"/>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68762F-03C0-6E0D-294D-C31BDADDA2D2}"/>
              </a:ext>
            </a:extLst>
          </p:cNvPr>
          <p:cNvSpPr/>
          <p:nvPr/>
        </p:nvSpPr>
        <p:spPr>
          <a:xfrm>
            <a:off x="0" y="1200150"/>
            <a:ext cx="9144000" cy="7631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8BF742B-F451-1EB5-0CEC-05E4D2762A46}"/>
              </a:ext>
            </a:extLst>
          </p:cNvPr>
          <p:cNvSpPr txBox="1"/>
          <p:nvPr/>
        </p:nvSpPr>
        <p:spPr>
          <a:xfrm>
            <a:off x="914400" y="4400550"/>
            <a:ext cx="4572000" cy="46166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Github Link: </a:t>
            </a:r>
            <a:r>
              <a:rPr lang="en-US" sz="800" dirty="0">
                <a:latin typeface="Courier New" panose="02070309020205020404" pitchFamily="49" charset="0"/>
                <a:cs typeface="Courier New" panose="02070309020205020404" pitchFamily="49" charset="0"/>
                <a:hlinkClick r:id="rId2"/>
              </a:rPr>
              <a:t>https://github.com/JC18000/IBM-Data-Science-Capstone/blob/065d066bab59aa48775e75cdcb99ab517943acb9/labs-jupyter-spacex-Data%20wrangling.ipynb</a:t>
            </a:r>
            <a:endParaRPr lang="en-US" sz="8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43F1EA32-1251-6CE3-3A39-6CD28C04C13D}"/>
              </a:ext>
            </a:extLst>
          </p:cNvPr>
          <p:cNvSpPr txBox="1"/>
          <p:nvPr/>
        </p:nvSpPr>
        <p:spPr>
          <a:xfrm>
            <a:off x="914400" y="1657350"/>
            <a:ext cx="3657600" cy="279307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EDA:</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Launch site occurrence</a:t>
            </a:r>
          </a:p>
          <a:p>
            <a:pPr marL="62865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CAFS: 55</a:t>
            </a:r>
          </a:p>
          <a:p>
            <a:pPr marL="62865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KSC: 22</a:t>
            </a:r>
          </a:p>
          <a:p>
            <a:pPr marL="62865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VAFB: 13</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Orbit type occurrence</a:t>
            </a:r>
          </a:p>
          <a:p>
            <a:pPr marL="62865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GTO: 27</a:t>
            </a:r>
          </a:p>
          <a:p>
            <a:pPr marL="62865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ISS: 21</a:t>
            </a:r>
          </a:p>
          <a:p>
            <a:pPr marL="62865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VLEO: 14</a:t>
            </a:r>
          </a:p>
          <a:p>
            <a:pPr marL="62865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Other: 28</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Mission outcome occurrence</a:t>
            </a:r>
          </a:p>
          <a:p>
            <a:pPr marL="62865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Success: 65</a:t>
            </a:r>
          </a:p>
          <a:p>
            <a:pPr marL="62865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Failure: 25</a:t>
            </a:r>
          </a:p>
        </p:txBody>
      </p:sp>
      <p:sp>
        <p:nvSpPr>
          <p:cNvPr id="10" name="TextBox 9">
            <a:extLst>
              <a:ext uri="{FF2B5EF4-FFF2-40B4-BE49-F238E27FC236}">
                <a16:creationId xmlns:a16="http://schemas.microsoft.com/office/drawing/2014/main" id="{5B4E37D1-7F4A-F68E-E4B4-779E8D15AC69}"/>
              </a:ext>
            </a:extLst>
          </p:cNvPr>
          <p:cNvSpPr txBox="1"/>
          <p:nvPr/>
        </p:nvSpPr>
        <p:spPr>
          <a:xfrm>
            <a:off x="4572000" y="1657350"/>
            <a:ext cx="3657600" cy="279307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Wrangling:</a:t>
            </a:r>
          </a:p>
          <a:p>
            <a:r>
              <a:rPr lang="en-US" dirty="0">
                <a:latin typeface="Courier New" panose="02070309020205020404" pitchFamily="49" charset="0"/>
                <a:cs typeface="Courier New" panose="02070309020205020404" pitchFamily="49" charset="0"/>
              </a:rPr>
              <a:t>Main Wrangling was encoding Outcome column to be either 1 (booster was retrieved) or 0 (booster was lost)</a:t>
            </a:r>
          </a:p>
          <a:p>
            <a:r>
              <a:rPr lang="en-US" dirty="0">
                <a:latin typeface="Courier New" panose="02070309020205020404" pitchFamily="49" charset="0"/>
                <a:cs typeface="Courier New" panose="02070309020205020404" pitchFamily="49" charset="0"/>
              </a:rPr>
              <a:t>Encoding was as follows:</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True ASDS: 1 (41 instances)</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True RTLS: 1 (14 instances)</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True Ocean: 1 (5 instances)</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None None: 0 (19 instances)</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False ASDS: 0 (6 instances)</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False Ocean: 0 (2 instances)</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False RTLS: 0 (1 instance)</a:t>
            </a:r>
          </a:p>
        </p:txBody>
      </p:sp>
      <p:sp>
        <p:nvSpPr>
          <p:cNvPr id="11" name="TextBox 10">
            <a:extLst>
              <a:ext uri="{FF2B5EF4-FFF2-40B4-BE49-F238E27FC236}">
                <a16:creationId xmlns:a16="http://schemas.microsoft.com/office/drawing/2014/main" id="{36E53E2E-2E1E-2CCE-F52A-42C4BD7F4EE2}"/>
              </a:ext>
            </a:extLst>
          </p:cNvPr>
          <p:cNvSpPr txBox="1"/>
          <p:nvPr/>
        </p:nvSpPr>
        <p:spPr>
          <a:xfrm>
            <a:off x="5486400" y="4400550"/>
            <a:ext cx="3657600" cy="707886"/>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Reference:</a:t>
            </a:r>
          </a:p>
          <a:p>
            <a:r>
              <a:rPr lang="en-US" sz="800" dirty="0">
                <a:latin typeface="Courier New" panose="02070309020205020404" pitchFamily="49" charset="0"/>
                <a:cs typeface="Courier New" panose="02070309020205020404" pitchFamily="49" charset="0"/>
              </a:rPr>
              <a:t>“True” means the booster was successfully recovered, “False” means it was not. ASDS means Drone Ship, while RTLS means Ground Pad. “Ocean” means the booster was purposefully landed in the ocean and fished out.</a:t>
            </a:r>
          </a:p>
        </p:txBody>
      </p:sp>
    </p:spTree>
    <p:extLst>
      <p:ext uri="{BB962C8B-B14F-4D97-AF65-F5344CB8AC3E}">
        <p14:creationId xmlns:p14="http://schemas.microsoft.com/office/powerpoint/2010/main" val="779971636"/>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8" name="Title 1">
            <a:extLst>
              <a:ext uri="{FF2B5EF4-FFF2-40B4-BE49-F238E27FC236}">
                <a16:creationId xmlns:a16="http://schemas.microsoft.com/office/drawing/2014/main" id="{AA5BC009-40B3-C67F-F210-0EBAB3A18A6A}"/>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600" dirty="0">
                <a:solidFill>
                  <a:srgbClr val="0B49CB"/>
                </a:solidFill>
                <a:latin typeface="Courier New" panose="02070309020205020404" pitchFamily="49" charset="0"/>
                <a:cs typeface="Courier New" panose="02070309020205020404" pitchFamily="49" charset="0"/>
              </a:rPr>
              <a:t>Exploratory Data Analysis with SQL</a:t>
            </a:r>
          </a:p>
        </p:txBody>
      </p:sp>
      <p:sp>
        <p:nvSpPr>
          <p:cNvPr id="9" name="Rectangle 8">
            <a:extLst>
              <a:ext uri="{FF2B5EF4-FFF2-40B4-BE49-F238E27FC236}">
                <a16:creationId xmlns:a16="http://schemas.microsoft.com/office/drawing/2014/main" id="{9A40A5E2-59A8-84BE-04DA-461BB45A6BF5}"/>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DBDD54-62E3-E2C1-7C72-2704F740AEFE}"/>
              </a:ext>
            </a:extLst>
          </p:cNvPr>
          <p:cNvSpPr/>
          <p:nvPr/>
        </p:nvSpPr>
        <p:spPr>
          <a:xfrm>
            <a:off x="0" y="1200150"/>
            <a:ext cx="9144000" cy="7631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FAEB8B0-84EF-03A8-6F0F-195980C8E8B6}"/>
              </a:ext>
            </a:extLst>
          </p:cNvPr>
          <p:cNvSpPr txBox="1"/>
          <p:nvPr/>
        </p:nvSpPr>
        <p:spPr>
          <a:xfrm>
            <a:off x="914400" y="4400550"/>
            <a:ext cx="4572000" cy="46166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Github Link: </a:t>
            </a:r>
            <a:r>
              <a:rPr lang="en-US" sz="800" dirty="0">
                <a:latin typeface="Courier New" panose="02070309020205020404" pitchFamily="49" charset="0"/>
                <a:cs typeface="Courier New" panose="02070309020205020404" pitchFamily="49" charset="0"/>
                <a:hlinkClick r:id="rId2"/>
              </a:rPr>
              <a:t>https://github.com/JC18000/IBM-Data-Science-Capstone/blob/886a4bd16115f5cab3c38b9430f9e87ed79be78f/jupyter-labs-eda-sql-coursera_sqllite.ipynb</a:t>
            </a:r>
            <a:endParaRPr lang="en-US" sz="800"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7C9B6386-0E50-D9CA-688B-492DA8A175C3}"/>
              </a:ext>
            </a:extLst>
          </p:cNvPr>
          <p:cNvSpPr txBox="1"/>
          <p:nvPr/>
        </p:nvSpPr>
        <p:spPr>
          <a:xfrm>
            <a:off x="914400" y="1657350"/>
            <a:ext cx="7315200" cy="2377574"/>
          </a:xfrm>
          <a:prstGeom prst="rect">
            <a:avLst/>
          </a:prstGeom>
          <a:noFill/>
        </p:spPr>
        <p:txBody>
          <a:bodyPr wrap="square" rtlCol="0">
            <a:spAutoFit/>
          </a:bodyPr>
          <a:lstStyle/>
          <a:p>
            <a:r>
              <a:rPr lang="en-US" dirty="0"/>
              <a:t>SQL Queries Performed:</a:t>
            </a:r>
          </a:p>
          <a:p>
            <a:pPr marL="285750" indent="-285750">
              <a:buFont typeface="Arial" panose="020B0604020202020204" pitchFamily="34" charset="0"/>
              <a:buChar char="•"/>
            </a:pPr>
            <a:r>
              <a:rPr lang="en-US" dirty="0"/>
              <a:t>Unique launch sites</a:t>
            </a:r>
          </a:p>
          <a:p>
            <a:pPr marL="285750" indent="-285750">
              <a:buFont typeface="Arial" panose="020B0604020202020204" pitchFamily="34" charset="0"/>
              <a:buChar char="•"/>
            </a:pPr>
            <a:r>
              <a:rPr lang="en-US" dirty="0"/>
              <a:t>5 records beginning with ‘CCA’</a:t>
            </a:r>
          </a:p>
          <a:p>
            <a:pPr marL="285750" indent="-285750">
              <a:buFont typeface="Arial" panose="020B0604020202020204" pitchFamily="34" charset="0"/>
              <a:buChar char="•"/>
            </a:pPr>
            <a:r>
              <a:rPr lang="en-US" dirty="0"/>
              <a:t>Total payload mass carried for NASA</a:t>
            </a:r>
          </a:p>
          <a:p>
            <a:pPr marL="285750" indent="-285750">
              <a:buFont typeface="Arial" panose="020B0604020202020204" pitchFamily="34" charset="0"/>
              <a:buChar char="•"/>
            </a:pPr>
            <a:r>
              <a:rPr lang="en-US" dirty="0"/>
              <a:t>Average  payload mass carried by F9 v1.1</a:t>
            </a:r>
          </a:p>
          <a:p>
            <a:pPr marL="285750" indent="-285750">
              <a:buFont typeface="Arial" panose="020B0604020202020204" pitchFamily="34" charset="0"/>
              <a:buChar char="•"/>
            </a:pPr>
            <a:r>
              <a:rPr lang="en-US" dirty="0"/>
              <a:t>Date of first successful ground pad landing</a:t>
            </a:r>
          </a:p>
          <a:p>
            <a:pPr marL="285750" indent="-285750">
              <a:buFont typeface="Arial" panose="020B0604020202020204" pitchFamily="34" charset="0"/>
              <a:buChar char="•"/>
            </a:pPr>
            <a:r>
              <a:rPr lang="en-US" dirty="0"/>
              <a:t>Drone ship landing of boosters carrying 4000-6000kg</a:t>
            </a:r>
          </a:p>
          <a:p>
            <a:pPr marL="285750" indent="-285750">
              <a:buFont typeface="Arial" panose="020B0604020202020204" pitchFamily="34" charset="0"/>
              <a:buChar char="•"/>
            </a:pPr>
            <a:r>
              <a:rPr lang="en-US" dirty="0"/>
              <a:t>Number of successful and failure outcomes</a:t>
            </a:r>
          </a:p>
          <a:p>
            <a:pPr marL="285750" indent="-285750">
              <a:buFont typeface="Arial" panose="020B0604020202020204" pitchFamily="34" charset="0"/>
              <a:buChar char="•"/>
            </a:pPr>
            <a:r>
              <a:rPr lang="en-US" dirty="0"/>
              <a:t>Booster versions carrying maximum payload</a:t>
            </a:r>
          </a:p>
          <a:p>
            <a:pPr marL="285750" indent="-285750">
              <a:buFont typeface="Arial" panose="020B0604020202020204" pitchFamily="34" charset="0"/>
              <a:buChar char="•"/>
            </a:pPr>
            <a:r>
              <a:rPr lang="en-US" dirty="0"/>
              <a:t>Months, booster, site, and outcome in 2015</a:t>
            </a:r>
          </a:p>
          <a:p>
            <a:pPr marL="285750" indent="-285750">
              <a:buFont typeface="Arial" panose="020B0604020202020204" pitchFamily="34" charset="0"/>
              <a:buChar char="•"/>
            </a:pPr>
            <a:r>
              <a:rPr lang="en-US" dirty="0"/>
              <a:t>Rank landing outcomes from 2010-06-04 to 2017-03-20 by frequency</a:t>
            </a:r>
          </a:p>
        </p:txBody>
      </p:sp>
    </p:spTree>
    <p:extLst>
      <p:ext uri="{BB962C8B-B14F-4D97-AF65-F5344CB8AC3E}">
        <p14:creationId xmlns:p14="http://schemas.microsoft.com/office/powerpoint/2010/main" val="1578726356"/>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54B756BF-2563-E120-E252-633469FC9A4D}"/>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600" dirty="0">
                <a:solidFill>
                  <a:srgbClr val="0B49CB"/>
                </a:solidFill>
                <a:latin typeface="Courier New" panose="02070309020205020404" pitchFamily="49" charset="0"/>
                <a:cs typeface="Courier New" panose="02070309020205020404" pitchFamily="49" charset="0"/>
              </a:rPr>
              <a:t>Building an Interactive Folium Map</a:t>
            </a:r>
          </a:p>
        </p:txBody>
      </p:sp>
      <p:sp>
        <p:nvSpPr>
          <p:cNvPr id="6" name="Rectangle 5">
            <a:extLst>
              <a:ext uri="{FF2B5EF4-FFF2-40B4-BE49-F238E27FC236}">
                <a16:creationId xmlns:a16="http://schemas.microsoft.com/office/drawing/2014/main" id="{2BF31CB3-2249-F265-A5D9-8676328945DD}"/>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E7B65B-AEB4-A27F-377E-E6942FA843B3}"/>
              </a:ext>
            </a:extLst>
          </p:cNvPr>
          <p:cNvSpPr/>
          <p:nvPr/>
        </p:nvSpPr>
        <p:spPr>
          <a:xfrm>
            <a:off x="0" y="1200150"/>
            <a:ext cx="9144000" cy="7631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DDF9114-2DC6-C375-BCF9-FF7DBCFCCD3F}"/>
              </a:ext>
            </a:extLst>
          </p:cNvPr>
          <p:cNvSpPr txBox="1"/>
          <p:nvPr/>
        </p:nvSpPr>
        <p:spPr>
          <a:xfrm>
            <a:off x="914400" y="4400550"/>
            <a:ext cx="4572000" cy="46166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Github Link: </a:t>
            </a:r>
            <a:r>
              <a:rPr lang="en-US" sz="800" dirty="0">
                <a:latin typeface="Courier New" panose="02070309020205020404" pitchFamily="49" charset="0"/>
                <a:cs typeface="Courier New" panose="02070309020205020404" pitchFamily="49" charset="0"/>
                <a:hlinkClick r:id="rId3"/>
              </a:rPr>
              <a:t>https://github.com/JC18000/IBM-Data-Science-Capstone/blob/886a4bd16115f5cab3c38b9430f9e87ed79be78f/jupyter-labs-eda-sql-coursera_sqllite.ipynb</a:t>
            </a:r>
            <a:endParaRPr lang="en-US" sz="800" dirty="0">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A3A17059-D07C-7539-5EA8-639DFA29EB47}"/>
              </a:ext>
            </a:extLst>
          </p:cNvPr>
          <p:cNvPicPr>
            <a:picLocks noChangeAspect="1"/>
          </p:cNvPicPr>
          <p:nvPr/>
        </p:nvPicPr>
        <p:blipFill>
          <a:blip r:embed="rId4"/>
          <a:stretch>
            <a:fillRect/>
          </a:stretch>
        </p:blipFill>
        <p:spPr>
          <a:xfrm>
            <a:off x="5486400" y="1281545"/>
            <a:ext cx="3657600" cy="2060712"/>
          </a:xfrm>
          <a:prstGeom prst="rect">
            <a:avLst/>
          </a:prstGeom>
        </p:spPr>
      </p:pic>
      <p:sp>
        <p:nvSpPr>
          <p:cNvPr id="11" name="TextBox 10">
            <a:extLst>
              <a:ext uri="{FF2B5EF4-FFF2-40B4-BE49-F238E27FC236}">
                <a16:creationId xmlns:a16="http://schemas.microsoft.com/office/drawing/2014/main" id="{5E7296A6-18B2-6D63-580A-CBC42F568752}"/>
              </a:ext>
            </a:extLst>
          </p:cNvPr>
          <p:cNvSpPr txBox="1"/>
          <p:nvPr/>
        </p:nvSpPr>
        <p:spPr>
          <a:xfrm>
            <a:off x="914400" y="1657350"/>
            <a:ext cx="4114800" cy="2585323"/>
          </a:xfrm>
          <a:prstGeom prst="rect">
            <a:avLst/>
          </a:prstGeom>
          <a:noFill/>
        </p:spPr>
        <p:txBody>
          <a:bodyPr wrap="square" rtlCol="0">
            <a:spAutoFit/>
          </a:bodyPr>
          <a:lstStyle/>
          <a:p>
            <a:r>
              <a:rPr lang="en-US" dirty="0"/>
              <a:t>The interactive map includes clustered points, which can be expanded to show the number of successes (blue) and failures (red) resulting from each launch pad.</a:t>
            </a:r>
          </a:p>
          <a:p>
            <a:r>
              <a:rPr lang="en-US" dirty="0"/>
              <a:t>The blue line included maps the distance from the launchpad to the nearest coastline, at about one kilometer.</a:t>
            </a:r>
          </a:p>
          <a:p>
            <a:r>
              <a:rPr lang="en-US" dirty="0"/>
              <a:t>These features allow the user to easily see the distribution of launches visually, rather than from numbers alone. The interior of the spiral represents the first launches, while the exterior tail represents the last launches, also giving the user a solid understanding of how the success and fail frequencies changed over time.</a:t>
            </a:r>
          </a:p>
        </p:txBody>
      </p:sp>
    </p:spTree>
    <p:extLst>
      <p:ext uri="{BB962C8B-B14F-4D97-AF65-F5344CB8AC3E}">
        <p14:creationId xmlns:p14="http://schemas.microsoft.com/office/powerpoint/2010/main" val="148114319"/>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7" name="Title 1">
            <a:extLst>
              <a:ext uri="{FF2B5EF4-FFF2-40B4-BE49-F238E27FC236}">
                <a16:creationId xmlns:a16="http://schemas.microsoft.com/office/drawing/2014/main" id="{B2D60248-8A4A-02B4-C9D1-8A0B689974B5}"/>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Courier New" panose="02070309020205020404" pitchFamily="49" charset="0"/>
                <a:cs typeface="Courier New" panose="02070309020205020404" pitchFamily="49" charset="0"/>
              </a:rPr>
              <a:t>Building a Dashboard with Plotly Dash</a:t>
            </a:r>
          </a:p>
        </p:txBody>
      </p:sp>
      <p:sp>
        <p:nvSpPr>
          <p:cNvPr id="8" name="Rectangle 7">
            <a:extLst>
              <a:ext uri="{FF2B5EF4-FFF2-40B4-BE49-F238E27FC236}">
                <a16:creationId xmlns:a16="http://schemas.microsoft.com/office/drawing/2014/main" id="{35BBBFE9-523A-B205-FC73-75B3A665DA6F}"/>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937F6F-B7B7-5655-E51F-0FF20EE721C9}"/>
              </a:ext>
            </a:extLst>
          </p:cNvPr>
          <p:cNvSpPr/>
          <p:nvPr/>
        </p:nvSpPr>
        <p:spPr>
          <a:xfrm>
            <a:off x="0" y="1200150"/>
            <a:ext cx="9144000" cy="7631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F45A7FF-1AAB-14CA-C8C3-2A156670C490}"/>
              </a:ext>
            </a:extLst>
          </p:cNvPr>
          <p:cNvSpPr txBox="1"/>
          <p:nvPr/>
        </p:nvSpPr>
        <p:spPr>
          <a:xfrm>
            <a:off x="914400" y="4400550"/>
            <a:ext cx="4572000" cy="46166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Github Link: </a:t>
            </a:r>
            <a:r>
              <a:rPr lang="en-US" sz="800" dirty="0">
                <a:latin typeface="Courier New" panose="02070309020205020404" pitchFamily="49" charset="0"/>
                <a:cs typeface="Courier New" panose="02070309020205020404" pitchFamily="49" charset="0"/>
                <a:hlinkClick r:id="rId2"/>
              </a:rPr>
              <a:t>https://github.com/JC18000/IBM-Data-Science-Capstone/blob/871cfe666f542c1d7f204c6c3ea5661f971b2247/spacex_dash_app.py</a:t>
            </a:r>
            <a:endParaRPr lang="en-US" sz="8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4AA8151D-7F33-A938-9164-E967CB6306EA}"/>
              </a:ext>
            </a:extLst>
          </p:cNvPr>
          <p:cNvSpPr txBox="1"/>
          <p:nvPr/>
        </p:nvSpPr>
        <p:spPr>
          <a:xfrm>
            <a:off x="914400" y="1657350"/>
            <a:ext cx="4572000" cy="2585323"/>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Two graphs were made, a pie chart for showing proportions and a scatter plot for showing the relationship between payload mass and booster version. The pie chart came with a dropdown that allowed the user to see a pie chart for either the proportion of every launch site, or the proportion of successes and failures for a single specified launch site. The scatter plot also came with a slider that allowed the user to specify the range of payload masses viewed.</a:t>
            </a:r>
          </a:p>
        </p:txBody>
      </p:sp>
      <p:pic>
        <p:nvPicPr>
          <p:cNvPr id="3" name="Picture 2">
            <a:extLst>
              <a:ext uri="{FF2B5EF4-FFF2-40B4-BE49-F238E27FC236}">
                <a16:creationId xmlns:a16="http://schemas.microsoft.com/office/drawing/2014/main" id="{6CD89479-3A2B-631B-0285-37C5F5FD7FE8}"/>
              </a:ext>
            </a:extLst>
          </p:cNvPr>
          <p:cNvPicPr>
            <a:picLocks noChangeAspect="1"/>
          </p:cNvPicPr>
          <p:nvPr/>
        </p:nvPicPr>
        <p:blipFill>
          <a:blip r:embed="rId3"/>
          <a:stretch>
            <a:fillRect/>
          </a:stretch>
        </p:blipFill>
        <p:spPr>
          <a:xfrm>
            <a:off x="5486398" y="3189101"/>
            <a:ext cx="3657600" cy="1218419"/>
          </a:xfrm>
          <a:prstGeom prst="rect">
            <a:avLst/>
          </a:prstGeom>
        </p:spPr>
      </p:pic>
      <p:pic>
        <p:nvPicPr>
          <p:cNvPr id="6" name="Picture 5">
            <a:extLst>
              <a:ext uri="{FF2B5EF4-FFF2-40B4-BE49-F238E27FC236}">
                <a16:creationId xmlns:a16="http://schemas.microsoft.com/office/drawing/2014/main" id="{D5EB7FEA-DA34-C83B-BB77-C2A226B62BD1}"/>
              </a:ext>
            </a:extLst>
          </p:cNvPr>
          <p:cNvPicPr>
            <a:picLocks noChangeAspect="1"/>
          </p:cNvPicPr>
          <p:nvPr/>
        </p:nvPicPr>
        <p:blipFill>
          <a:blip r:embed="rId4"/>
          <a:stretch>
            <a:fillRect/>
          </a:stretch>
        </p:blipFill>
        <p:spPr>
          <a:xfrm>
            <a:off x="5486398" y="1659851"/>
            <a:ext cx="3657599" cy="1478751"/>
          </a:xfrm>
          <a:prstGeom prst="rect">
            <a:avLst/>
          </a:prstGeom>
        </p:spPr>
      </p:pic>
    </p:spTree>
    <p:extLst>
      <p:ext uri="{BB962C8B-B14F-4D97-AF65-F5344CB8AC3E}">
        <p14:creationId xmlns:p14="http://schemas.microsoft.com/office/powerpoint/2010/main" val="334532777"/>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6EB13A3D-2EDA-AE69-0A4B-FECB2D07116A}"/>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Courier New" panose="02070309020205020404" pitchFamily="49" charset="0"/>
                <a:cs typeface="Courier New" panose="02070309020205020404" pitchFamily="49" charset="0"/>
              </a:rPr>
              <a:t>Predictive Analysis</a:t>
            </a:r>
          </a:p>
        </p:txBody>
      </p:sp>
      <p:sp>
        <p:nvSpPr>
          <p:cNvPr id="6" name="Rectangle 5">
            <a:extLst>
              <a:ext uri="{FF2B5EF4-FFF2-40B4-BE49-F238E27FC236}">
                <a16:creationId xmlns:a16="http://schemas.microsoft.com/office/drawing/2014/main" id="{9D782138-4193-CE0E-B1F8-690A0FC98FE5}"/>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7819C32-480B-F72C-D00F-FEBD2AE7266D}"/>
              </a:ext>
            </a:extLst>
          </p:cNvPr>
          <p:cNvSpPr/>
          <p:nvPr/>
        </p:nvSpPr>
        <p:spPr>
          <a:xfrm>
            <a:off x="0" y="1200150"/>
            <a:ext cx="9144000" cy="7631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8C2F843-2902-8F86-BD48-60AF2E296FEF}"/>
              </a:ext>
            </a:extLst>
          </p:cNvPr>
          <p:cNvSpPr txBox="1"/>
          <p:nvPr/>
        </p:nvSpPr>
        <p:spPr>
          <a:xfrm>
            <a:off x="914400" y="1657350"/>
            <a:ext cx="4572000" cy="1546577"/>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 order to determine the best model to be used, a </a:t>
            </a:r>
            <a:r>
              <a:rPr lang="en-US" dirty="0" err="1">
                <a:latin typeface="Courier New" panose="02070309020205020404" pitchFamily="49" charset="0"/>
                <a:cs typeface="Courier New" panose="02070309020205020404" pitchFamily="49" charset="0"/>
              </a:rPr>
              <a:t>GridSearchCV</a:t>
            </a:r>
            <a:r>
              <a:rPr lang="en-US" dirty="0">
                <a:latin typeface="Courier New" panose="02070309020205020404" pitchFamily="49" charset="0"/>
                <a:cs typeface="Courier New" panose="02070309020205020404" pitchFamily="49" charset="0"/>
              </a:rPr>
              <a:t> was used to find the optimal hyperparameters over four models: Logistic Regression, Support Vector Machines, Decision Tree, and KNN. In the end, the Support Vector Machine model had the best performance.</a:t>
            </a:r>
          </a:p>
        </p:txBody>
      </p:sp>
      <p:sp>
        <p:nvSpPr>
          <p:cNvPr id="12" name="TextBox 11">
            <a:extLst>
              <a:ext uri="{FF2B5EF4-FFF2-40B4-BE49-F238E27FC236}">
                <a16:creationId xmlns:a16="http://schemas.microsoft.com/office/drawing/2014/main" id="{3C39FAC3-FA84-C961-B99A-57B8F5147C33}"/>
              </a:ext>
            </a:extLst>
          </p:cNvPr>
          <p:cNvSpPr txBox="1"/>
          <p:nvPr/>
        </p:nvSpPr>
        <p:spPr>
          <a:xfrm>
            <a:off x="914400" y="4400550"/>
            <a:ext cx="4572000" cy="46166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Github Link: </a:t>
            </a:r>
            <a:r>
              <a:rPr lang="en-US" sz="800" dirty="0">
                <a:latin typeface="Courier New" panose="02070309020205020404" pitchFamily="49" charset="0"/>
                <a:cs typeface="Courier New" panose="02070309020205020404" pitchFamily="49" charset="0"/>
                <a:hlinkClick r:id="rId2"/>
              </a:rPr>
              <a:t>https://github.com/JC18000/IBM-Data-Science-Capstone/blob/871cfe666f542c1d7f204c6c3ea5661f971b2247/SpaceX_Machine%20Learning%20Prediction_Part_5.ipynb</a:t>
            </a:r>
            <a:endParaRPr lang="en-US" sz="800" dirty="0">
              <a:latin typeface="Courier New" panose="02070309020205020404" pitchFamily="49" charset="0"/>
              <a:cs typeface="Courier New" panose="02070309020205020404" pitchFamily="49" charset="0"/>
            </a:endParaRPr>
          </a:p>
        </p:txBody>
      </p:sp>
      <p:pic>
        <p:nvPicPr>
          <p:cNvPr id="9" name="Picture 8">
            <a:extLst>
              <a:ext uri="{FF2B5EF4-FFF2-40B4-BE49-F238E27FC236}">
                <a16:creationId xmlns:a16="http://schemas.microsoft.com/office/drawing/2014/main" id="{B376AD9E-80FA-4D94-A2CC-8C4E2EE55E3E}"/>
              </a:ext>
            </a:extLst>
          </p:cNvPr>
          <p:cNvPicPr>
            <a:picLocks noChangeAspect="1"/>
          </p:cNvPicPr>
          <p:nvPr/>
        </p:nvPicPr>
        <p:blipFill>
          <a:blip r:embed="rId3"/>
          <a:stretch>
            <a:fillRect/>
          </a:stretch>
        </p:blipFill>
        <p:spPr>
          <a:xfrm>
            <a:off x="6394449" y="1657350"/>
            <a:ext cx="2737497" cy="2743200"/>
          </a:xfrm>
          <a:prstGeom prst="rect">
            <a:avLst/>
          </a:prstGeom>
        </p:spPr>
      </p:pic>
    </p:spTree>
    <p:extLst>
      <p:ext uri="{BB962C8B-B14F-4D97-AF65-F5344CB8AC3E}">
        <p14:creationId xmlns:p14="http://schemas.microsoft.com/office/powerpoint/2010/main" val="1813711241"/>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18504EF3-A3FF-02FA-10A6-EA89E0E8FC26}"/>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Courier New" panose="02070309020205020404" pitchFamily="49" charset="0"/>
                <a:cs typeface="Courier New" panose="02070309020205020404" pitchFamily="49" charset="0"/>
              </a:rPr>
              <a:t>Results</a:t>
            </a:r>
          </a:p>
        </p:txBody>
      </p:sp>
      <p:sp>
        <p:nvSpPr>
          <p:cNvPr id="3" name="Rectangle 2">
            <a:extLst>
              <a:ext uri="{FF2B5EF4-FFF2-40B4-BE49-F238E27FC236}">
                <a16:creationId xmlns:a16="http://schemas.microsoft.com/office/drawing/2014/main" id="{469ABCB1-2F61-5866-F766-F1E6F46A18C7}"/>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E325E1-719A-FA30-B13E-0C74F95C4E31}"/>
              </a:ext>
            </a:extLst>
          </p:cNvPr>
          <p:cNvSpPr/>
          <p:nvPr/>
        </p:nvSpPr>
        <p:spPr>
          <a:xfrm>
            <a:off x="0" y="1200150"/>
            <a:ext cx="9144000" cy="7631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08395F-EAFD-3BE1-D6E7-C55B06DF8A5F}"/>
              </a:ext>
            </a:extLst>
          </p:cNvPr>
          <p:cNvSpPr txBox="1"/>
          <p:nvPr/>
        </p:nvSpPr>
        <p:spPr>
          <a:xfrm>
            <a:off x="914400" y="1657350"/>
            <a:ext cx="3657599" cy="2169825"/>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What was discovered from EDA:</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The rate of success went up over time</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The CCAFS LC-40 was the most used, and the CCAFS CLC-40 was the least used pad</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The highest payload to be launched was between 9-10 thousand kilograms</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c</a:t>
            </a:r>
          </a:p>
        </p:txBody>
      </p:sp>
      <p:pic>
        <p:nvPicPr>
          <p:cNvPr id="9" name="Picture 8">
            <a:extLst>
              <a:ext uri="{FF2B5EF4-FFF2-40B4-BE49-F238E27FC236}">
                <a16:creationId xmlns:a16="http://schemas.microsoft.com/office/drawing/2014/main" id="{16DA38B4-5DCC-E47B-192A-EA2F9E3435F4}"/>
              </a:ext>
            </a:extLst>
          </p:cNvPr>
          <p:cNvPicPr>
            <a:picLocks noChangeAspect="1"/>
          </p:cNvPicPr>
          <p:nvPr/>
        </p:nvPicPr>
        <p:blipFill>
          <a:blip r:embed="rId3"/>
          <a:stretch>
            <a:fillRect/>
          </a:stretch>
        </p:blipFill>
        <p:spPr>
          <a:xfrm>
            <a:off x="5486397" y="3925081"/>
            <a:ext cx="3657600" cy="1218419"/>
          </a:xfrm>
          <a:prstGeom prst="rect">
            <a:avLst/>
          </a:prstGeom>
        </p:spPr>
      </p:pic>
      <p:pic>
        <p:nvPicPr>
          <p:cNvPr id="10" name="Picture 9">
            <a:extLst>
              <a:ext uri="{FF2B5EF4-FFF2-40B4-BE49-F238E27FC236}">
                <a16:creationId xmlns:a16="http://schemas.microsoft.com/office/drawing/2014/main" id="{D6AA0CEA-38B7-A375-4438-6A5DC9280C55}"/>
              </a:ext>
            </a:extLst>
          </p:cNvPr>
          <p:cNvPicPr>
            <a:picLocks noChangeAspect="1"/>
          </p:cNvPicPr>
          <p:nvPr/>
        </p:nvPicPr>
        <p:blipFill>
          <a:blip r:embed="rId4"/>
          <a:stretch>
            <a:fillRect/>
          </a:stretch>
        </p:blipFill>
        <p:spPr>
          <a:xfrm>
            <a:off x="12705" y="3664749"/>
            <a:ext cx="3657599" cy="1478751"/>
          </a:xfrm>
          <a:prstGeom prst="rect">
            <a:avLst/>
          </a:prstGeom>
        </p:spPr>
      </p:pic>
      <p:sp>
        <p:nvSpPr>
          <p:cNvPr id="15" name="TextBox 14">
            <a:extLst>
              <a:ext uri="{FF2B5EF4-FFF2-40B4-BE49-F238E27FC236}">
                <a16:creationId xmlns:a16="http://schemas.microsoft.com/office/drawing/2014/main" id="{A4B65B63-9B23-5F70-C655-4DD321B3209A}"/>
              </a:ext>
            </a:extLst>
          </p:cNvPr>
          <p:cNvSpPr txBox="1"/>
          <p:nvPr/>
        </p:nvSpPr>
        <p:spPr>
          <a:xfrm>
            <a:off x="4571999" y="1657236"/>
            <a:ext cx="3657599" cy="1546577"/>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Results of predictive analysis:</a:t>
            </a:r>
          </a:p>
          <a:p>
            <a:r>
              <a:rPr lang="en-US" dirty="0">
                <a:latin typeface="Courier New" panose="02070309020205020404" pitchFamily="49" charset="0"/>
                <a:cs typeface="Courier New" panose="02070309020205020404" pitchFamily="49" charset="0"/>
              </a:rPr>
              <a:t>The development of an accurate model in order to classify whether a given mission will have its first-stage booster recovered based on the launchpad, payload mass, booster type, and more.</a:t>
            </a:r>
          </a:p>
        </p:txBody>
      </p:sp>
    </p:spTree>
    <p:extLst>
      <p:ext uri="{BB962C8B-B14F-4D97-AF65-F5344CB8AC3E}">
        <p14:creationId xmlns:p14="http://schemas.microsoft.com/office/powerpoint/2010/main" val="321008965"/>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pattFill prst="ltUpDiag">
          <a:fgClr>
            <a:schemeClr val="accent2"/>
          </a:fgClr>
          <a:bgClr>
            <a:schemeClr val="bg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3E8447-FC2F-3434-13B5-762B0D97BF94}"/>
              </a:ext>
            </a:extLst>
          </p:cNvPr>
          <p:cNvSpPr/>
          <p:nvPr/>
        </p:nvSpPr>
        <p:spPr>
          <a:xfrm>
            <a:off x="914400" y="742950"/>
            <a:ext cx="914400" cy="9144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Section 2</a:t>
            </a: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sz="800" i="1" dirty="0">
                <a:solidFill>
                  <a:prstClr val="white"/>
                </a:solidFill>
                <a:latin typeface="Calibri" panose="020F0502020204030204"/>
              </a:rPr>
              <a:t>Visualizing Data,</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white"/>
                </a:solidFill>
                <a:effectLst/>
                <a:uLnTx/>
                <a:uFillTx/>
                <a:latin typeface="Calibri" panose="020F0502020204030204"/>
                <a:ea typeface="+mn-ea"/>
                <a:cs typeface="+mn-cs"/>
              </a:rPr>
              <a:t>Gaining Insights</a:t>
            </a:r>
          </a:p>
        </p:txBody>
      </p:sp>
      <p:pic>
        <p:nvPicPr>
          <p:cNvPr id="1026" name="Picture 2" descr="550+ Spacex Launch Pictures | Download Free Images on Unsplash">
            <a:extLst>
              <a:ext uri="{FF2B5EF4-FFF2-40B4-BE49-F238E27FC236}">
                <a16:creationId xmlns:a16="http://schemas.microsoft.com/office/drawing/2014/main" id="{75F757B4-6309-F936-1607-E6E3E2E2B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4" y="1657350"/>
            <a:ext cx="522922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7066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187D1AE3-C7DC-C98E-EE25-0852A0E4ABDF}"/>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Flight Number vs. Launch Site</a:t>
            </a:r>
          </a:p>
        </p:txBody>
      </p:sp>
      <p:sp>
        <p:nvSpPr>
          <p:cNvPr id="6" name="Rectangle 5">
            <a:extLst>
              <a:ext uri="{FF2B5EF4-FFF2-40B4-BE49-F238E27FC236}">
                <a16:creationId xmlns:a16="http://schemas.microsoft.com/office/drawing/2014/main" id="{59D6B8A8-776F-4FF4-0674-FAAC366BB5B6}"/>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B6C063-2C93-E3B2-973E-93100602A56E}"/>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2050" name="Picture 2">
            <a:extLst>
              <a:ext uri="{FF2B5EF4-FFF2-40B4-BE49-F238E27FC236}">
                <a16:creationId xmlns:a16="http://schemas.microsoft.com/office/drawing/2014/main" id="{145D57D3-98D1-9CA1-FA1C-52E8E2631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57350"/>
            <a:ext cx="5135427" cy="34861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573120-DF44-AD79-349A-828D8E7063CA}"/>
              </a:ext>
            </a:extLst>
          </p:cNvPr>
          <p:cNvSpPr txBox="1"/>
          <p:nvPr/>
        </p:nvSpPr>
        <p:spPr>
          <a:xfrm>
            <a:off x="5494021" y="1657350"/>
            <a:ext cx="3649979" cy="196207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plot shows that the CCAFS SLC-40 launch site was used the most. When the KSC launch site was first introduced, it had prevalence over the CCAFS site, before its use became sporadic. The VAFB launch site was rarely used, and ultimately was phased out of use.</a:t>
            </a:r>
          </a:p>
        </p:txBody>
      </p:sp>
    </p:spTree>
    <p:extLst>
      <p:ext uri="{BB962C8B-B14F-4D97-AF65-F5344CB8AC3E}">
        <p14:creationId xmlns:p14="http://schemas.microsoft.com/office/powerpoint/2010/main" val="38656059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8CF1376C-39C0-4207-57A9-8253B6A6A20A}"/>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Payload vs. Launch Site</a:t>
            </a:r>
          </a:p>
        </p:txBody>
      </p:sp>
      <p:sp>
        <p:nvSpPr>
          <p:cNvPr id="6" name="Rectangle 5">
            <a:extLst>
              <a:ext uri="{FF2B5EF4-FFF2-40B4-BE49-F238E27FC236}">
                <a16:creationId xmlns:a16="http://schemas.microsoft.com/office/drawing/2014/main" id="{B7D27EE7-5D42-2245-B00F-CA9B5CFB5D10}"/>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2F219D-C770-6B44-BB49-A2039FEFDAFF}"/>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E2A6B3EC-B0DF-0545-0C23-FDCFD30987C8}"/>
              </a:ext>
            </a:extLst>
          </p:cNvPr>
          <p:cNvSpPr txBox="1"/>
          <p:nvPr/>
        </p:nvSpPr>
        <p:spPr>
          <a:xfrm>
            <a:off x="5494021" y="1657350"/>
            <a:ext cx="3649979" cy="320857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plot shows that at low masses, there is great variation. At higher masses, there tends to be strong clustering, where several launches use the exact same or similar payload. We can see that the VAFB launch site was primarily used for mid-weight launches with some low weight ones. The CCAFS site was used for many low-weight launches, as well as many of the high-weight ones. The KSC site also supported some high-weight launches, as well as several low-weight launches.</a:t>
            </a:r>
          </a:p>
        </p:txBody>
      </p:sp>
      <p:pic>
        <p:nvPicPr>
          <p:cNvPr id="3074" name="Picture 2">
            <a:extLst>
              <a:ext uri="{FF2B5EF4-FFF2-40B4-BE49-F238E27FC236}">
                <a16:creationId xmlns:a16="http://schemas.microsoft.com/office/drawing/2014/main" id="{2AAB6D87-6537-3D13-4A78-C8B2CF2CF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57350"/>
            <a:ext cx="5204287" cy="3474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CB51EDE0-B08D-4E9F-0C56-6084AE304917}"/>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Success Rate vs. Orbit Type</a:t>
            </a:r>
          </a:p>
        </p:txBody>
      </p:sp>
      <p:sp>
        <p:nvSpPr>
          <p:cNvPr id="6" name="Rectangle 5">
            <a:extLst>
              <a:ext uri="{FF2B5EF4-FFF2-40B4-BE49-F238E27FC236}">
                <a16:creationId xmlns:a16="http://schemas.microsoft.com/office/drawing/2014/main" id="{CA73F230-FC4F-B946-4EF6-AB7B50597512}"/>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CDD14C4-DE4F-5584-7180-803A05C8082A}"/>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20B63765-74E0-87E7-206D-3BF46B90038C}"/>
              </a:ext>
            </a:extLst>
          </p:cNvPr>
          <p:cNvSpPr txBox="1"/>
          <p:nvPr/>
        </p:nvSpPr>
        <p:spPr>
          <a:xfrm>
            <a:off x="5494021" y="1657350"/>
            <a:ext cx="3649979" cy="13388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plot shows that the most successful launches involved the ES-L1, SSO, HEO, and GEO orbits. We can also tell that SO orbit launches have had 0 successful launches.</a:t>
            </a:r>
          </a:p>
        </p:txBody>
      </p:sp>
      <p:pic>
        <p:nvPicPr>
          <p:cNvPr id="4098" name="Picture 2">
            <a:extLst>
              <a:ext uri="{FF2B5EF4-FFF2-40B4-BE49-F238E27FC236}">
                <a16:creationId xmlns:a16="http://schemas.microsoft.com/office/drawing/2014/main" id="{BC3E1271-564F-4C7C-58B8-5660174D1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7350"/>
            <a:ext cx="4540567" cy="345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90000"/>
              </a:schemeClr>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14400" y="1657350"/>
            <a:ext cx="6400800" cy="1828800"/>
          </a:xfrm>
          <a:prstGeom prst="rect">
            <a:avLst/>
          </a:prstGeom>
        </p:spPr>
        <p:txBody>
          <a:bodyPr lIns="68580" tIns="34290" rIns="68580" bIns="3429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050"/>
              </a:spcBef>
            </a:pPr>
            <a:r>
              <a:rPr lang="en-US" sz="2400" dirty="0">
                <a:solidFill>
                  <a:schemeClr val="accent3">
                    <a:lumMod val="25000"/>
                  </a:schemeClr>
                </a:solidFill>
                <a:latin typeface="Courier New" panose="02070309020205020404" pitchFamily="49" charset="0"/>
                <a:cs typeface="Courier New" panose="02070309020205020404" pitchFamily="49" charset="0"/>
              </a:rPr>
              <a:t>Executive Summary</a:t>
            </a:r>
          </a:p>
          <a:p>
            <a:pPr>
              <a:lnSpc>
                <a:spcPct val="100000"/>
              </a:lnSpc>
              <a:spcBef>
                <a:spcPts val="1050"/>
              </a:spcBef>
            </a:pPr>
            <a:r>
              <a:rPr lang="en-US" sz="2400" dirty="0">
                <a:solidFill>
                  <a:schemeClr val="accent3">
                    <a:lumMod val="25000"/>
                  </a:schemeClr>
                </a:solidFill>
                <a:latin typeface="Courier New" panose="02070309020205020404" pitchFamily="49" charset="0"/>
                <a:cs typeface="Courier New" panose="02070309020205020404" pitchFamily="49" charset="0"/>
              </a:rPr>
              <a:t>Introduction</a:t>
            </a:r>
          </a:p>
          <a:p>
            <a:pPr>
              <a:lnSpc>
                <a:spcPct val="100000"/>
              </a:lnSpc>
              <a:spcBef>
                <a:spcPts val="1050"/>
              </a:spcBef>
            </a:pPr>
            <a:r>
              <a:rPr lang="en-US" sz="2400" dirty="0">
                <a:solidFill>
                  <a:schemeClr val="accent3">
                    <a:lumMod val="25000"/>
                  </a:schemeClr>
                </a:solidFill>
                <a:latin typeface="Courier New" panose="02070309020205020404" pitchFamily="49" charset="0"/>
                <a:cs typeface="Courier New" panose="02070309020205020404" pitchFamily="49" charset="0"/>
              </a:rPr>
              <a:t>Methodology</a:t>
            </a:r>
          </a:p>
          <a:p>
            <a:pPr>
              <a:lnSpc>
                <a:spcPct val="100000"/>
              </a:lnSpc>
              <a:spcBef>
                <a:spcPts val="1050"/>
              </a:spcBef>
            </a:pPr>
            <a:r>
              <a:rPr lang="en-US" sz="2400" dirty="0">
                <a:solidFill>
                  <a:schemeClr val="accent3">
                    <a:lumMod val="25000"/>
                  </a:schemeClr>
                </a:solidFill>
                <a:latin typeface="Courier New" panose="02070309020205020404" pitchFamily="49" charset="0"/>
                <a:cs typeface="Courier New" panose="02070309020205020404" pitchFamily="49" charset="0"/>
              </a:rPr>
              <a:t>Results</a:t>
            </a:r>
          </a:p>
          <a:p>
            <a:pPr>
              <a:lnSpc>
                <a:spcPct val="100000"/>
              </a:lnSpc>
              <a:spcBef>
                <a:spcPts val="1050"/>
              </a:spcBef>
            </a:pPr>
            <a:r>
              <a:rPr lang="en-US" sz="2400" dirty="0">
                <a:solidFill>
                  <a:schemeClr val="accent3">
                    <a:lumMod val="25000"/>
                  </a:schemeClr>
                </a:solidFill>
                <a:latin typeface="Courier New" panose="02070309020205020404" pitchFamily="49" charset="0"/>
                <a:cs typeface="Courier New" panose="02070309020205020404" pitchFamily="49" charset="0"/>
              </a:rPr>
              <a:t>Conclusion</a:t>
            </a:r>
          </a:p>
          <a:p>
            <a:pPr>
              <a:lnSpc>
                <a:spcPct val="100000"/>
              </a:lnSpc>
              <a:spcBef>
                <a:spcPts val="1050"/>
              </a:spcBef>
            </a:pPr>
            <a:r>
              <a:rPr lang="en-US" sz="2400" dirty="0">
                <a:solidFill>
                  <a:schemeClr val="accent3">
                    <a:lumMod val="25000"/>
                  </a:schemeClr>
                </a:solidFill>
                <a:latin typeface="Courier New" panose="02070309020205020404" pitchFamily="49" charset="0"/>
                <a:cs typeface="Courier New" panose="02070309020205020404" pitchFamily="49"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a:solidFill>
                  <a:schemeClr val="tx2"/>
                </a:solidFill>
                <a:latin typeface="Courier New" panose="02070309020205020404" pitchFamily="49" charset="0"/>
                <a:cs typeface="Courier New" panose="02070309020205020404" pitchFamily="49" charset="0"/>
              </a:rPr>
              <a:t>Outline</a:t>
            </a:r>
          </a:p>
        </p:txBody>
      </p:sp>
      <p:sp>
        <p:nvSpPr>
          <p:cNvPr id="2" name="Rectangle 1">
            <a:extLst>
              <a:ext uri="{FF2B5EF4-FFF2-40B4-BE49-F238E27FC236}">
                <a16:creationId xmlns:a16="http://schemas.microsoft.com/office/drawing/2014/main" id="{024479C5-955D-52BF-0BE1-938C11DB6564}"/>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03803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985C22F5-C36B-7528-260D-280746076A82}"/>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Flight Number vs. Orbit Type</a:t>
            </a:r>
          </a:p>
        </p:txBody>
      </p:sp>
      <p:sp>
        <p:nvSpPr>
          <p:cNvPr id="6" name="Rectangle 5">
            <a:extLst>
              <a:ext uri="{FF2B5EF4-FFF2-40B4-BE49-F238E27FC236}">
                <a16:creationId xmlns:a16="http://schemas.microsoft.com/office/drawing/2014/main" id="{15CCA79D-9CBA-DC7B-EA35-01D87CD2CEE7}"/>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DE4B4A-E229-A217-AED1-14BB6C708012}"/>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1775FADC-4E05-D423-3714-46606DF8BB01}"/>
              </a:ext>
            </a:extLst>
          </p:cNvPr>
          <p:cNvSpPr txBox="1"/>
          <p:nvPr/>
        </p:nvSpPr>
        <p:spPr>
          <a:xfrm>
            <a:off x="5494021" y="1657350"/>
            <a:ext cx="3649979" cy="196207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plot shows the evolution of orbit use  over time. We can see that the most common ones in the beginning were ISS and GTO. However, after launch 60, VLEO became available, and quickly became the most popular orbit type. ISS orbits were still important in this period.</a:t>
            </a:r>
          </a:p>
        </p:txBody>
      </p:sp>
      <p:pic>
        <p:nvPicPr>
          <p:cNvPr id="5122" name="Picture 2">
            <a:extLst>
              <a:ext uri="{FF2B5EF4-FFF2-40B4-BE49-F238E27FC236}">
                <a16:creationId xmlns:a16="http://schemas.microsoft.com/office/drawing/2014/main" id="{649C1565-4401-26F0-6291-0033B8B92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7350"/>
            <a:ext cx="4712758"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4663832B-FAEC-CE74-D9C6-5B3C9DECA5D3}"/>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Payload vs. Orbit Type</a:t>
            </a:r>
          </a:p>
        </p:txBody>
      </p:sp>
      <p:sp>
        <p:nvSpPr>
          <p:cNvPr id="6" name="Rectangle 5">
            <a:extLst>
              <a:ext uri="{FF2B5EF4-FFF2-40B4-BE49-F238E27FC236}">
                <a16:creationId xmlns:a16="http://schemas.microsoft.com/office/drawing/2014/main" id="{BF560C31-770C-B510-2FA2-FBF2FC9BE503}"/>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19A6B0A-5C19-7BA6-46A0-C3C7D9C868C1}"/>
              </a:ext>
            </a:extLst>
          </p:cNvPr>
          <p:cNvSpPr txBox="1"/>
          <p:nvPr/>
        </p:nvSpPr>
        <p:spPr>
          <a:xfrm>
            <a:off x="5494021" y="1657350"/>
            <a:ext cx="3649979" cy="1546577"/>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plot shows the variations in payload mass over several orbit types. We can see that GTO and ISS orbits mostly used lower weights, while VLEO was the only orbit type to feature weights above 12500 kg.</a:t>
            </a:r>
          </a:p>
        </p:txBody>
      </p:sp>
      <p:pic>
        <p:nvPicPr>
          <p:cNvPr id="6148" name="Picture 4">
            <a:extLst>
              <a:ext uri="{FF2B5EF4-FFF2-40B4-BE49-F238E27FC236}">
                <a16:creationId xmlns:a16="http://schemas.microsoft.com/office/drawing/2014/main" id="{F6C724F3-D4C2-9308-2D5A-919F9B1C6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57350"/>
            <a:ext cx="3878922" cy="34747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443BF37-A5E5-AF01-083F-98AF7ED5FC98}"/>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145340593"/>
      </p:ext>
    </p:extLst>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11E391DE-C5D1-8FED-E3FA-B9DF46EBDE99}"/>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Launch Success Yearly Trend</a:t>
            </a:r>
          </a:p>
        </p:txBody>
      </p:sp>
      <p:sp>
        <p:nvSpPr>
          <p:cNvPr id="6" name="Rectangle 5">
            <a:extLst>
              <a:ext uri="{FF2B5EF4-FFF2-40B4-BE49-F238E27FC236}">
                <a16:creationId xmlns:a16="http://schemas.microsoft.com/office/drawing/2014/main" id="{39020271-A96F-B61E-5768-7AF35401F204}"/>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1CBB8D-4F97-4CDA-EA4C-2BB5D3C7BFF4}"/>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FD015D42-7AA4-7059-5280-08E5C58E3EC5}"/>
              </a:ext>
            </a:extLst>
          </p:cNvPr>
          <p:cNvSpPr txBox="1"/>
          <p:nvPr/>
        </p:nvSpPr>
        <p:spPr>
          <a:xfrm>
            <a:off x="5494021" y="1657350"/>
            <a:ext cx="3649979" cy="1546577"/>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plot shows that while there were 0 initial successes before 2014, launch success quickly rose to become more than 80% in 2020. There is also a noticeable downturn in success rate only for 2018.</a:t>
            </a:r>
          </a:p>
        </p:txBody>
      </p:sp>
      <p:pic>
        <p:nvPicPr>
          <p:cNvPr id="7170" name="Picture 2">
            <a:extLst>
              <a:ext uri="{FF2B5EF4-FFF2-40B4-BE49-F238E27FC236}">
                <a16:creationId xmlns:a16="http://schemas.microsoft.com/office/drawing/2014/main" id="{6F395B07-D49D-53AB-AB2A-CDF8EA64E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57350"/>
            <a:ext cx="4575572"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F057D465-CCE7-725B-A89B-D02CB0160947}"/>
              </a:ext>
            </a:extLst>
          </p:cNvPr>
          <p:cNvGraphicFramePr>
            <a:graphicFrameLocks noGrp="1"/>
          </p:cNvGraphicFramePr>
          <p:nvPr>
            <p:extLst>
              <p:ext uri="{D42A27DB-BD31-4B8C-83A1-F6EECF244321}">
                <p14:modId xmlns:p14="http://schemas.microsoft.com/office/powerpoint/2010/main" val="2100153928"/>
              </p:ext>
            </p:extLst>
          </p:nvPr>
        </p:nvGraphicFramePr>
        <p:xfrm>
          <a:off x="3968750" y="2571750"/>
          <a:ext cx="1206500" cy="1485900"/>
        </p:xfrm>
        <a:graphic>
          <a:graphicData uri="http://schemas.openxmlformats.org/drawingml/2006/table">
            <a:tbl>
              <a:tblPr/>
              <a:tblGrid>
                <a:gridCol w="1206500">
                  <a:extLst>
                    <a:ext uri="{9D8B030D-6E8A-4147-A177-3AD203B41FA5}">
                      <a16:colId xmlns:a16="http://schemas.microsoft.com/office/drawing/2014/main" val="1089480874"/>
                    </a:ext>
                  </a:extLst>
                </a:gridCol>
              </a:tblGrid>
              <a:tr h="0">
                <a:tc>
                  <a:txBody>
                    <a:bodyPr/>
                    <a:lstStyle/>
                    <a:p>
                      <a:pPr algn="r" fontAlgn="ctr"/>
                      <a:r>
                        <a:rPr lang="en-US" b="1">
                          <a:solidFill>
                            <a:schemeClr val="bg1"/>
                          </a:solidFill>
                          <a:effectLst/>
                        </a:rPr>
                        <a:t>Launch_Site</a:t>
                      </a:r>
                    </a:p>
                  </a:txBody>
                  <a:tcPr anchor="ctr">
                    <a:lnL>
                      <a:noFill/>
                    </a:lnL>
                    <a:lnR>
                      <a:noFill/>
                    </a:lnR>
                    <a:lnT>
                      <a:noFill/>
                    </a:lnT>
                    <a:lnB>
                      <a:noFill/>
                    </a:lnB>
                    <a:solidFill>
                      <a:srgbClr val="111111"/>
                    </a:solidFill>
                  </a:tcPr>
                </a:tc>
                <a:extLst>
                  <a:ext uri="{0D108BD9-81ED-4DB2-BD59-A6C34878D82A}">
                    <a16:rowId xmlns:a16="http://schemas.microsoft.com/office/drawing/2014/main" val="703563918"/>
                  </a:ext>
                </a:extLst>
              </a:tr>
              <a:tr h="0">
                <a:tc>
                  <a:txBody>
                    <a:bodyPr/>
                    <a:lstStyle/>
                    <a:p>
                      <a:pPr algn="r" fontAlgn="ctr"/>
                      <a:r>
                        <a:rPr lang="en-US">
                          <a:solidFill>
                            <a:schemeClr val="bg1"/>
                          </a:solidFill>
                          <a:effectLst/>
                        </a:rPr>
                        <a:t>CCAFS LC-40</a:t>
                      </a:r>
                    </a:p>
                  </a:txBody>
                  <a:tcPr anchor="ctr">
                    <a:lnL>
                      <a:noFill/>
                    </a:lnL>
                    <a:lnR>
                      <a:noFill/>
                    </a:lnR>
                    <a:lnT>
                      <a:noFill/>
                    </a:lnT>
                    <a:lnB>
                      <a:noFill/>
                    </a:lnB>
                    <a:solidFill>
                      <a:srgbClr val="111111"/>
                    </a:solidFill>
                  </a:tcPr>
                </a:tc>
                <a:extLst>
                  <a:ext uri="{0D108BD9-81ED-4DB2-BD59-A6C34878D82A}">
                    <a16:rowId xmlns:a16="http://schemas.microsoft.com/office/drawing/2014/main" val="4116160093"/>
                  </a:ext>
                </a:extLst>
              </a:tr>
              <a:tr h="0">
                <a:tc>
                  <a:txBody>
                    <a:bodyPr/>
                    <a:lstStyle/>
                    <a:p>
                      <a:pPr algn="r" fontAlgn="ctr"/>
                      <a:r>
                        <a:rPr lang="en-US" dirty="0">
                          <a:solidFill>
                            <a:schemeClr val="bg1"/>
                          </a:solidFill>
                          <a:effectLst/>
                        </a:rPr>
                        <a:t>VAFB SLC-4E</a:t>
                      </a:r>
                    </a:p>
                  </a:txBody>
                  <a:tcPr anchor="ctr">
                    <a:lnL>
                      <a:noFill/>
                    </a:lnL>
                    <a:lnR>
                      <a:noFill/>
                    </a:lnR>
                    <a:lnT>
                      <a:noFill/>
                    </a:lnT>
                    <a:lnB>
                      <a:noFill/>
                    </a:lnB>
                    <a:solidFill>
                      <a:srgbClr val="111111"/>
                    </a:solidFill>
                  </a:tcPr>
                </a:tc>
                <a:extLst>
                  <a:ext uri="{0D108BD9-81ED-4DB2-BD59-A6C34878D82A}">
                    <a16:rowId xmlns:a16="http://schemas.microsoft.com/office/drawing/2014/main" val="199020312"/>
                  </a:ext>
                </a:extLst>
              </a:tr>
              <a:tr h="0">
                <a:tc>
                  <a:txBody>
                    <a:bodyPr/>
                    <a:lstStyle/>
                    <a:p>
                      <a:pPr algn="r" fontAlgn="ctr"/>
                      <a:r>
                        <a:rPr lang="en-US">
                          <a:solidFill>
                            <a:schemeClr val="bg1"/>
                          </a:solidFill>
                          <a:effectLst/>
                        </a:rPr>
                        <a:t>KSC LC-39A</a:t>
                      </a:r>
                    </a:p>
                  </a:txBody>
                  <a:tcPr anchor="ctr">
                    <a:lnL>
                      <a:noFill/>
                    </a:lnL>
                    <a:lnR>
                      <a:noFill/>
                    </a:lnR>
                    <a:lnT>
                      <a:noFill/>
                    </a:lnT>
                    <a:lnB>
                      <a:noFill/>
                    </a:lnB>
                    <a:solidFill>
                      <a:srgbClr val="111111"/>
                    </a:solidFill>
                  </a:tcPr>
                </a:tc>
                <a:extLst>
                  <a:ext uri="{0D108BD9-81ED-4DB2-BD59-A6C34878D82A}">
                    <a16:rowId xmlns:a16="http://schemas.microsoft.com/office/drawing/2014/main" val="606022641"/>
                  </a:ext>
                </a:extLst>
              </a:tr>
              <a:tr h="0">
                <a:tc>
                  <a:txBody>
                    <a:bodyPr/>
                    <a:lstStyle/>
                    <a:p>
                      <a:pPr algn="r" fontAlgn="ctr"/>
                      <a:r>
                        <a:rPr lang="en-US" dirty="0">
                          <a:solidFill>
                            <a:schemeClr val="bg1"/>
                          </a:solidFill>
                          <a:effectLst/>
                        </a:rPr>
                        <a:t>CCAFS SLC-40</a:t>
                      </a:r>
                    </a:p>
                  </a:txBody>
                  <a:tcPr anchor="ctr">
                    <a:lnL>
                      <a:noFill/>
                    </a:lnL>
                    <a:lnR>
                      <a:noFill/>
                    </a:lnR>
                    <a:lnT>
                      <a:noFill/>
                    </a:lnT>
                    <a:lnB>
                      <a:noFill/>
                    </a:lnB>
                    <a:solidFill>
                      <a:srgbClr val="111111"/>
                    </a:solidFill>
                  </a:tcPr>
                </a:tc>
                <a:extLst>
                  <a:ext uri="{0D108BD9-81ED-4DB2-BD59-A6C34878D82A}">
                    <a16:rowId xmlns:a16="http://schemas.microsoft.com/office/drawing/2014/main" val="627171917"/>
                  </a:ext>
                </a:extLst>
              </a:tr>
            </a:tbl>
          </a:graphicData>
        </a:graphic>
      </p:graphicFrame>
      <p:sp useBgFill="1">
        <p:nvSpPr>
          <p:cNvPr id="9" name="Title 1">
            <a:extLst>
              <a:ext uri="{FF2B5EF4-FFF2-40B4-BE49-F238E27FC236}">
                <a16:creationId xmlns:a16="http://schemas.microsoft.com/office/drawing/2014/main" id="{324A02AC-9F76-C530-436B-3C7FC6232856}"/>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Launch Site Names</a:t>
            </a:r>
          </a:p>
        </p:txBody>
      </p:sp>
      <p:sp>
        <p:nvSpPr>
          <p:cNvPr id="10" name="Rectangle 9">
            <a:extLst>
              <a:ext uri="{FF2B5EF4-FFF2-40B4-BE49-F238E27FC236}">
                <a16:creationId xmlns:a16="http://schemas.microsoft.com/office/drawing/2014/main" id="{8B8523B9-D45A-1DCE-230F-919483720292}"/>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A7A1F5-1231-9305-1879-D8D326ACE801}"/>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extBox 11">
            <a:extLst>
              <a:ext uri="{FF2B5EF4-FFF2-40B4-BE49-F238E27FC236}">
                <a16:creationId xmlns:a16="http://schemas.microsoft.com/office/drawing/2014/main" id="{C38A7FB4-CF0A-F638-9FB9-1E6D7298E130}"/>
              </a:ext>
            </a:extLst>
          </p:cNvPr>
          <p:cNvSpPr txBox="1"/>
          <p:nvPr/>
        </p:nvSpPr>
        <p:spPr>
          <a:xfrm>
            <a:off x="914400" y="1657351"/>
            <a:ext cx="7315200" cy="30008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Query: SELECT DISTINCT </a:t>
            </a:r>
            <a:r>
              <a:rPr lang="en-US" dirty="0" err="1">
                <a:latin typeface="Courier New" panose="02070309020205020404" pitchFamily="49" charset="0"/>
                <a:cs typeface="Courier New" panose="02070309020205020404" pitchFamily="49" charset="0"/>
              </a:rPr>
              <a:t>Launch_Site</a:t>
            </a:r>
            <a:r>
              <a:rPr lang="en-US" dirty="0">
                <a:latin typeface="Courier New" panose="02070309020205020404" pitchFamily="49" charset="0"/>
                <a:cs typeface="Courier New" panose="02070309020205020404" pitchFamily="49" charset="0"/>
              </a:rPr>
              <a:t> FROM SPACEXTABLE;</a:t>
            </a:r>
          </a:p>
        </p:txBody>
      </p:sp>
      <p:sp>
        <p:nvSpPr>
          <p:cNvPr id="13" name="TextBox 12">
            <a:extLst>
              <a:ext uri="{FF2B5EF4-FFF2-40B4-BE49-F238E27FC236}">
                <a16:creationId xmlns:a16="http://schemas.microsoft.com/office/drawing/2014/main" id="{3B07357D-5EE0-36FD-5FCE-408FFF45BB34}"/>
              </a:ext>
            </a:extLst>
          </p:cNvPr>
          <p:cNvSpPr txBox="1"/>
          <p:nvPr/>
        </p:nvSpPr>
        <p:spPr>
          <a:xfrm>
            <a:off x="914400" y="4433753"/>
            <a:ext cx="7315200" cy="30008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selects every unique launch site name from the table.</a:t>
            </a:r>
          </a:p>
        </p:txBody>
      </p:sp>
    </p:spTree>
    <p:extLst>
      <p:ext uri="{BB962C8B-B14F-4D97-AF65-F5344CB8AC3E}">
        <p14:creationId xmlns:p14="http://schemas.microsoft.com/office/powerpoint/2010/main" val="2727850971"/>
      </p:ext>
    </p:extLst>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087A4784-82D4-EA2A-D361-38079E227D7D}"/>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Launch Site Names Beginning With ‘CCA’</a:t>
            </a:r>
          </a:p>
        </p:txBody>
      </p:sp>
      <p:sp>
        <p:nvSpPr>
          <p:cNvPr id="6" name="Rectangle 5">
            <a:extLst>
              <a:ext uri="{FF2B5EF4-FFF2-40B4-BE49-F238E27FC236}">
                <a16:creationId xmlns:a16="http://schemas.microsoft.com/office/drawing/2014/main" id="{26849706-0EC0-A60F-2269-F4A3012AF1AD}"/>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DD6D64-51A3-E21D-650D-181282948A2C}"/>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9F173709-0FF5-7611-4519-DEA8298BE689}"/>
              </a:ext>
            </a:extLst>
          </p:cNvPr>
          <p:cNvSpPr txBox="1"/>
          <p:nvPr/>
        </p:nvSpPr>
        <p:spPr>
          <a:xfrm>
            <a:off x="914400" y="1509108"/>
            <a:ext cx="7315200" cy="71558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Query: SELECT * FROM SPACEXTABLE</a:t>
            </a:r>
          </a:p>
          <a:p>
            <a:r>
              <a:rPr lang="en-US" dirty="0">
                <a:latin typeface="Courier New" panose="02070309020205020404" pitchFamily="49" charset="0"/>
                <a:cs typeface="Courier New" panose="02070309020205020404" pitchFamily="49" charset="0"/>
              </a:rPr>
              <a:t>    WHERE </a:t>
            </a:r>
            <a:r>
              <a:rPr lang="en-US" dirty="0" err="1">
                <a:latin typeface="Courier New" panose="02070309020205020404" pitchFamily="49" charset="0"/>
                <a:cs typeface="Courier New" panose="02070309020205020404" pitchFamily="49" charset="0"/>
              </a:rPr>
              <a:t>Launch_Site</a:t>
            </a:r>
            <a:r>
              <a:rPr lang="en-US" dirty="0">
                <a:latin typeface="Courier New" panose="02070309020205020404" pitchFamily="49" charset="0"/>
                <a:cs typeface="Courier New" panose="02070309020205020404" pitchFamily="49" charset="0"/>
              </a:rPr>
              <a:t> LIKE 'CC%’</a:t>
            </a:r>
          </a:p>
          <a:p>
            <a:r>
              <a:rPr lang="en-US" dirty="0">
                <a:latin typeface="Courier New" panose="02070309020205020404" pitchFamily="49" charset="0"/>
                <a:cs typeface="Courier New" panose="02070309020205020404" pitchFamily="49" charset="0"/>
              </a:rPr>
              <a:t>    LIMIT 5;</a:t>
            </a:r>
          </a:p>
        </p:txBody>
      </p:sp>
      <p:sp>
        <p:nvSpPr>
          <p:cNvPr id="9" name="TextBox 8">
            <a:extLst>
              <a:ext uri="{FF2B5EF4-FFF2-40B4-BE49-F238E27FC236}">
                <a16:creationId xmlns:a16="http://schemas.microsoft.com/office/drawing/2014/main" id="{C4D1EE2C-17D1-75D6-D011-54E0CEA6D503}"/>
              </a:ext>
            </a:extLst>
          </p:cNvPr>
          <p:cNvSpPr txBox="1"/>
          <p:nvPr/>
        </p:nvSpPr>
        <p:spPr>
          <a:xfrm>
            <a:off x="914400" y="4433753"/>
            <a:ext cx="7315200" cy="30008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selects 5 sites whose launch site’s name begins with ‘CCA’</a:t>
            </a:r>
          </a:p>
        </p:txBody>
      </p:sp>
      <p:graphicFrame>
        <p:nvGraphicFramePr>
          <p:cNvPr id="10" name="Table 9">
            <a:extLst>
              <a:ext uri="{FF2B5EF4-FFF2-40B4-BE49-F238E27FC236}">
                <a16:creationId xmlns:a16="http://schemas.microsoft.com/office/drawing/2014/main" id="{3DD54B17-A5F2-E243-9667-AE3B4B89A86E}"/>
              </a:ext>
            </a:extLst>
          </p:cNvPr>
          <p:cNvGraphicFramePr>
            <a:graphicFrameLocks noGrp="1"/>
          </p:cNvGraphicFramePr>
          <p:nvPr>
            <p:extLst>
              <p:ext uri="{D42A27DB-BD31-4B8C-83A1-F6EECF244321}">
                <p14:modId xmlns:p14="http://schemas.microsoft.com/office/powerpoint/2010/main" val="3553808968"/>
              </p:ext>
            </p:extLst>
          </p:nvPr>
        </p:nvGraphicFramePr>
        <p:xfrm>
          <a:off x="381000" y="2224625"/>
          <a:ext cx="8305800" cy="2143236"/>
        </p:xfrm>
        <a:graphic>
          <a:graphicData uri="http://schemas.openxmlformats.org/drawingml/2006/table">
            <a:tbl>
              <a:tblPr/>
              <a:tblGrid>
                <a:gridCol w="830580">
                  <a:extLst>
                    <a:ext uri="{9D8B030D-6E8A-4147-A177-3AD203B41FA5}">
                      <a16:colId xmlns:a16="http://schemas.microsoft.com/office/drawing/2014/main" val="2616872657"/>
                    </a:ext>
                  </a:extLst>
                </a:gridCol>
                <a:gridCol w="830580">
                  <a:extLst>
                    <a:ext uri="{9D8B030D-6E8A-4147-A177-3AD203B41FA5}">
                      <a16:colId xmlns:a16="http://schemas.microsoft.com/office/drawing/2014/main" val="2819818122"/>
                    </a:ext>
                  </a:extLst>
                </a:gridCol>
                <a:gridCol w="830580">
                  <a:extLst>
                    <a:ext uri="{9D8B030D-6E8A-4147-A177-3AD203B41FA5}">
                      <a16:colId xmlns:a16="http://schemas.microsoft.com/office/drawing/2014/main" val="2897818333"/>
                    </a:ext>
                  </a:extLst>
                </a:gridCol>
                <a:gridCol w="830580">
                  <a:extLst>
                    <a:ext uri="{9D8B030D-6E8A-4147-A177-3AD203B41FA5}">
                      <a16:colId xmlns:a16="http://schemas.microsoft.com/office/drawing/2014/main" val="2523004444"/>
                    </a:ext>
                  </a:extLst>
                </a:gridCol>
                <a:gridCol w="830580">
                  <a:extLst>
                    <a:ext uri="{9D8B030D-6E8A-4147-A177-3AD203B41FA5}">
                      <a16:colId xmlns:a16="http://schemas.microsoft.com/office/drawing/2014/main" val="3417937387"/>
                    </a:ext>
                  </a:extLst>
                </a:gridCol>
                <a:gridCol w="830580">
                  <a:extLst>
                    <a:ext uri="{9D8B030D-6E8A-4147-A177-3AD203B41FA5}">
                      <a16:colId xmlns:a16="http://schemas.microsoft.com/office/drawing/2014/main" val="2802010023"/>
                    </a:ext>
                  </a:extLst>
                </a:gridCol>
                <a:gridCol w="830580">
                  <a:extLst>
                    <a:ext uri="{9D8B030D-6E8A-4147-A177-3AD203B41FA5}">
                      <a16:colId xmlns:a16="http://schemas.microsoft.com/office/drawing/2014/main" val="934865685"/>
                    </a:ext>
                  </a:extLst>
                </a:gridCol>
                <a:gridCol w="830580">
                  <a:extLst>
                    <a:ext uri="{9D8B030D-6E8A-4147-A177-3AD203B41FA5}">
                      <a16:colId xmlns:a16="http://schemas.microsoft.com/office/drawing/2014/main" val="1345247891"/>
                    </a:ext>
                  </a:extLst>
                </a:gridCol>
                <a:gridCol w="830580">
                  <a:extLst>
                    <a:ext uri="{9D8B030D-6E8A-4147-A177-3AD203B41FA5}">
                      <a16:colId xmlns:a16="http://schemas.microsoft.com/office/drawing/2014/main" val="4179594708"/>
                    </a:ext>
                  </a:extLst>
                </a:gridCol>
                <a:gridCol w="830580">
                  <a:extLst>
                    <a:ext uri="{9D8B030D-6E8A-4147-A177-3AD203B41FA5}">
                      <a16:colId xmlns:a16="http://schemas.microsoft.com/office/drawing/2014/main" val="3049577858"/>
                    </a:ext>
                  </a:extLst>
                </a:gridCol>
              </a:tblGrid>
              <a:tr h="220784">
                <a:tc>
                  <a:txBody>
                    <a:bodyPr/>
                    <a:lstStyle/>
                    <a:p>
                      <a:pPr algn="r" fontAlgn="ctr"/>
                      <a:r>
                        <a:rPr lang="en-US" sz="800" b="1">
                          <a:solidFill>
                            <a:schemeClr val="bg1"/>
                          </a:solidFill>
                          <a:effectLst/>
                        </a:rPr>
                        <a:t>Date</a:t>
                      </a:r>
                    </a:p>
                  </a:txBody>
                  <a:tcPr marL="52407" marR="52407" marT="26203" marB="26203" anchor="ctr">
                    <a:lnL>
                      <a:noFill/>
                    </a:lnL>
                    <a:lnR>
                      <a:noFill/>
                    </a:lnR>
                    <a:lnT>
                      <a:noFill/>
                    </a:lnT>
                    <a:lnB>
                      <a:noFill/>
                    </a:lnB>
                    <a:solidFill>
                      <a:srgbClr val="111111"/>
                    </a:solidFill>
                  </a:tcPr>
                </a:tc>
                <a:tc>
                  <a:txBody>
                    <a:bodyPr/>
                    <a:lstStyle/>
                    <a:p>
                      <a:pPr algn="r" fontAlgn="ctr"/>
                      <a:r>
                        <a:rPr lang="en-US" sz="800" b="1">
                          <a:solidFill>
                            <a:schemeClr val="bg1"/>
                          </a:solidFill>
                          <a:effectLst/>
                        </a:rPr>
                        <a:t>Time (UTC)</a:t>
                      </a:r>
                    </a:p>
                  </a:txBody>
                  <a:tcPr marL="52407" marR="52407" marT="26203" marB="26203" anchor="ctr">
                    <a:lnL>
                      <a:noFill/>
                    </a:lnL>
                    <a:lnR>
                      <a:noFill/>
                    </a:lnR>
                    <a:lnT>
                      <a:noFill/>
                    </a:lnT>
                    <a:lnB>
                      <a:noFill/>
                    </a:lnB>
                    <a:solidFill>
                      <a:srgbClr val="111111"/>
                    </a:solidFill>
                  </a:tcPr>
                </a:tc>
                <a:tc>
                  <a:txBody>
                    <a:bodyPr/>
                    <a:lstStyle/>
                    <a:p>
                      <a:pPr algn="r" fontAlgn="ctr"/>
                      <a:r>
                        <a:rPr lang="en-US" sz="800" b="1">
                          <a:solidFill>
                            <a:schemeClr val="bg1"/>
                          </a:solidFill>
                          <a:effectLst/>
                        </a:rPr>
                        <a:t>Booster_Version</a:t>
                      </a:r>
                    </a:p>
                  </a:txBody>
                  <a:tcPr marL="52407" marR="52407" marT="26203" marB="26203" anchor="ctr">
                    <a:lnL>
                      <a:noFill/>
                    </a:lnL>
                    <a:lnR>
                      <a:noFill/>
                    </a:lnR>
                    <a:lnT>
                      <a:noFill/>
                    </a:lnT>
                    <a:lnB>
                      <a:noFill/>
                    </a:lnB>
                    <a:solidFill>
                      <a:srgbClr val="111111"/>
                    </a:solidFill>
                  </a:tcPr>
                </a:tc>
                <a:tc>
                  <a:txBody>
                    <a:bodyPr/>
                    <a:lstStyle/>
                    <a:p>
                      <a:pPr algn="r" fontAlgn="ctr"/>
                      <a:r>
                        <a:rPr lang="en-US" sz="800" b="1">
                          <a:solidFill>
                            <a:schemeClr val="bg1"/>
                          </a:solidFill>
                          <a:effectLst/>
                        </a:rPr>
                        <a:t>Launch_Site</a:t>
                      </a:r>
                    </a:p>
                  </a:txBody>
                  <a:tcPr marL="52407" marR="52407" marT="26203" marB="26203" anchor="ctr">
                    <a:lnL>
                      <a:noFill/>
                    </a:lnL>
                    <a:lnR>
                      <a:noFill/>
                    </a:lnR>
                    <a:lnT>
                      <a:noFill/>
                    </a:lnT>
                    <a:lnB>
                      <a:noFill/>
                    </a:lnB>
                    <a:solidFill>
                      <a:srgbClr val="111111"/>
                    </a:solidFill>
                  </a:tcPr>
                </a:tc>
                <a:tc>
                  <a:txBody>
                    <a:bodyPr/>
                    <a:lstStyle/>
                    <a:p>
                      <a:pPr algn="r" fontAlgn="ctr"/>
                      <a:r>
                        <a:rPr lang="en-US" sz="800" b="1">
                          <a:solidFill>
                            <a:schemeClr val="bg1"/>
                          </a:solidFill>
                          <a:effectLst/>
                        </a:rPr>
                        <a:t>Payload</a:t>
                      </a:r>
                    </a:p>
                  </a:txBody>
                  <a:tcPr marL="52407" marR="52407" marT="26203" marB="26203" anchor="ctr">
                    <a:lnL>
                      <a:noFill/>
                    </a:lnL>
                    <a:lnR>
                      <a:noFill/>
                    </a:lnR>
                    <a:lnT>
                      <a:noFill/>
                    </a:lnT>
                    <a:lnB>
                      <a:noFill/>
                    </a:lnB>
                    <a:solidFill>
                      <a:srgbClr val="111111"/>
                    </a:solidFill>
                  </a:tcPr>
                </a:tc>
                <a:tc>
                  <a:txBody>
                    <a:bodyPr/>
                    <a:lstStyle/>
                    <a:p>
                      <a:pPr algn="r" fontAlgn="ctr"/>
                      <a:r>
                        <a:rPr lang="en-US" sz="800" b="1">
                          <a:solidFill>
                            <a:schemeClr val="bg1"/>
                          </a:solidFill>
                          <a:effectLst/>
                        </a:rPr>
                        <a:t>PAYLOAD_MASS__KG_</a:t>
                      </a:r>
                    </a:p>
                  </a:txBody>
                  <a:tcPr marL="52407" marR="52407" marT="26203" marB="26203" anchor="ctr">
                    <a:lnL>
                      <a:noFill/>
                    </a:lnL>
                    <a:lnR>
                      <a:noFill/>
                    </a:lnR>
                    <a:lnT>
                      <a:noFill/>
                    </a:lnT>
                    <a:lnB>
                      <a:noFill/>
                    </a:lnB>
                    <a:solidFill>
                      <a:srgbClr val="111111"/>
                    </a:solidFill>
                  </a:tcPr>
                </a:tc>
                <a:tc>
                  <a:txBody>
                    <a:bodyPr/>
                    <a:lstStyle/>
                    <a:p>
                      <a:pPr algn="r" fontAlgn="ctr"/>
                      <a:r>
                        <a:rPr lang="en-US" sz="800" b="1">
                          <a:solidFill>
                            <a:schemeClr val="bg1"/>
                          </a:solidFill>
                          <a:effectLst/>
                        </a:rPr>
                        <a:t>Orbit</a:t>
                      </a:r>
                    </a:p>
                  </a:txBody>
                  <a:tcPr marL="52407" marR="52407" marT="26203" marB="26203" anchor="ctr">
                    <a:lnL>
                      <a:noFill/>
                    </a:lnL>
                    <a:lnR>
                      <a:noFill/>
                    </a:lnR>
                    <a:lnT>
                      <a:noFill/>
                    </a:lnT>
                    <a:lnB>
                      <a:noFill/>
                    </a:lnB>
                    <a:solidFill>
                      <a:srgbClr val="111111"/>
                    </a:solidFill>
                  </a:tcPr>
                </a:tc>
                <a:tc>
                  <a:txBody>
                    <a:bodyPr/>
                    <a:lstStyle/>
                    <a:p>
                      <a:pPr algn="r" fontAlgn="ctr"/>
                      <a:r>
                        <a:rPr lang="en-US" sz="800" b="1">
                          <a:solidFill>
                            <a:schemeClr val="bg1"/>
                          </a:solidFill>
                          <a:effectLst/>
                        </a:rPr>
                        <a:t>Customer</a:t>
                      </a:r>
                    </a:p>
                  </a:txBody>
                  <a:tcPr marL="52407" marR="52407" marT="26203" marB="26203" anchor="ctr">
                    <a:lnL>
                      <a:noFill/>
                    </a:lnL>
                    <a:lnR>
                      <a:noFill/>
                    </a:lnR>
                    <a:lnT>
                      <a:noFill/>
                    </a:lnT>
                    <a:lnB>
                      <a:noFill/>
                    </a:lnB>
                    <a:solidFill>
                      <a:srgbClr val="111111"/>
                    </a:solidFill>
                  </a:tcPr>
                </a:tc>
                <a:tc>
                  <a:txBody>
                    <a:bodyPr/>
                    <a:lstStyle/>
                    <a:p>
                      <a:pPr algn="r" fontAlgn="ctr"/>
                      <a:r>
                        <a:rPr lang="en-US" sz="800" b="1">
                          <a:solidFill>
                            <a:schemeClr val="bg1"/>
                          </a:solidFill>
                          <a:effectLst/>
                        </a:rPr>
                        <a:t>Mission_Outcome</a:t>
                      </a:r>
                    </a:p>
                  </a:txBody>
                  <a:tcPr marL="52407" marR="52407" marT="26203" marB="26203" anchor="ctr">
                    <a:lnL>
                      <a:noFill/>
                    </a:lnL>
                    <a:lnR>
                      <a:noFill/>
                    </a:lnR>
                    <a:lnT>
                      <a:noFill/>
                    </a:lnT>
                    <a:lnB>
                      <a:noFill/>
                    </a:lnB>
                    <a:solidFill>
                      <a:srgbClr val="111111"/>
                    </a:solidFill>
                  </a:tcPr>
                </a:tc>
                <a:tc>
                  <a:txBody>
                    <a:bodyPr/>
                    <a:lstStyle/>
                    <a:p>
                      <a:pPr algn="r" fontAlgn="ctr"/>
                      <a:r>
                        <a:rPr lang="en-US" sz="800" b="1">
                          <a:solidFill>
                            <a:schemeClr val="bg1"/>
                          </a:solidFill>
                          <a:effectLst/>
                        </a:rPr>
                        <a:t>Landing_Outcome</a:t>
                      </a:r>
                    </a:p>
                  </a:txBody>
                  <a:tcPr marL="52407" marR="52407" marT="26203" marB="26203" anchor="ctr">
                    <a:lnL>
                      <a:noFill/>
                    </a:lnL>
                    <a:lnR>
                      <a:noFill/>
                    </a:lnR>
                    <a:lnT>
                      <a:noFill/>
                    </a:lnT>
                    <a:lnB>
                      <a:noFill/>
                    </a:lnB>
                    <a:solidFill>
                      <a:srgbClr val="111111"/>
                    </a:solidFill>
                  </a:tcPr>
                </a:tc>
                <a:extLst>
                  <a:ext uri="{0D108BD9-81ED-4DB2-BD59-A6C34878D82A}">
                    <a16:rowId xmlns:a16="http://schemas.microsoft.com/office/drawing/2014/main" val="1316924015"/>
                  </a:ext>
                </a:extLst>
              </a:tr>
              <a:tr h="402511">
                <a:tc>
                  <a:txBody>
                    <a:bodyPr/>
                    <a:lstStyle/>
                    <a:p>
                      <a:pPr algn="r" fontAlgn="ctr"/>
                      <a:r>
                        <a:rPr lang="en-US" sz="800" dirty="0">
                          <a:solidFill>
                            <a:schemeClr val="bg1"/>
                          </a:solidFill>
                          <a:effectLst/>
                        </a:rPr>
                        <a:t>2010-06-04</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18:45:00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F9 v1.0 B0003</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CCAFS LC-40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Dragon Spacecraft Qualification Unit</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LEO</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SpaceX</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Success</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Failure (parachute)</a:t>
                      </a:r>
                    </a:p>
                  </a:txBody>
                  <a:tcPr marL="52407" marR="52407" marT="26203" marB="26203" anchor="ctr">
                    <a:lnL>
                      <a:noFill/>
                    </a:lnL>
                    <a:lnR>
                      <a:noFill/>
                    </a:lnR>
                    <a:lnT>
                      <a:noFill/>
                    </a:lnT>
                    <a:lnB>
                      <a:noFill/>
                    </a:lnB>
                    <a:solidFill>
                      <a:srgbClr val="111111"/>
                    </a:solidFill>
                  </a:tcPr>
                </a:tc>
                <a:extLst>
                  <a:ext uri="{0D108BD9-81ED-4DB2-BD59-A6C34878D82A}">
                    <a16:rowId xmlns:a16="http://schemas.microsoft.com/office/drawing/2014/main" val="1667015172"/>
                  </a:ext>
                </a:extLst>
              </a:tr>
              <a:tr h="493374">
                <a:tc>
                  <a:txBody>
                    <a:bodyPr/>
                    <a:lstStyle/>
                    <a:p>
                      <a:pPr algn="r" fontAlgn="ctr"/>
                      <a:r>
                        <a:rPr lang="en-US" sz="800">
                          <a:solidFill>
                            <a:schemeClr val="bg1"/>
                          </a:solidFill>
                          <a:effectLst/>
                        </a:rPr>
                        <a:t>2010-12-08</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15:43:00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F9 v1.0 B0004</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CCAFS LC-40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Dragon demo flight C1, two CubeSats, barrel of Brouere cheese</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LEO (ISS)</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NASA (COTS) NRO</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Success</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Failure (parachute)</a:t>
                      </a:r>
                    </a:p>
                  </a:txBody>
                  <a:tcPr marL="52407" marR="52407" marT="26203" marB="26203" anchor="ctr">
                    <a:lnL>
                      <a:noFill/>
                    </a:lnL>
                    <a:lnR>
                      <a:noFill/>
                    </a:lnR>
                    <a:lnT>
                      <a:noFill/>
                    </a:lnT>
                    <a:lnB>
                      <a:noFill/>
                    </a:lnB>
                    <a:solidFill>
                      <a:srgbClr val="111111"/>
                    </a:solidFill>
                  </a:tcPr>
                </a:tc>
                <a:extLst>
                  <a:ext uri="{0D108BD9-81ED-4DB2-BD59-A6C34878D82A}">
                    <a16:rowId xmlns:a16="http://schemas.microsoft.com/office/drawing/2014/main" val="1526918749"/>
                  </a:ext>
                </a:extLst>
              </a:tr>
              <a:tr h="220784">
                <a:tc>
                  <a:txBody>
                    <a:bodyPr/>
                    <a:lstStyle/>
                    <a:p>
                      <a:pPr algn="r" fontAlgn="ctr"/>
                      <a:r>
                        <a:rPr lang="en-US" sz="800">
                          <a:solidFill>
                            <a:schemeClr val="bg1"/>
                          </a:solidFill>
                          <a:effectLst/>
                        </a:rPr>
                        <a:t>2012-05-22</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7:44:00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F9 v1.0 B0005</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CCAFS LC-40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Dragon demo flight C2</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525</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LEO (ISS)</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NASA (COTS)</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Success</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No attempt</a:t>
                      </a:r>
                    </a:p>
                  </a:txBody>
                  <a:tcPr marL="52407" marR="52407" marT="26203" marB="26203" anchor="ctr">
                    <a:lnL>
                      <a:noFill/>
                    </a:lnL>
                    <a:lnR>
                      <a:noFill/>
                    </a:lnR>
                    <a:lnT>
                      <a:noFill/>
                    </a:lnT>
                    <a:lnB>
                      <a:noFill/>
                    </a:lnB>
                    <a:solidFill>
                      <a:srgbClr val="111111"/>
                    </a:solidFill>
                  </a:tcPr>
                </a:tc>
                <a:extLst>
                  <a:ext uri="{0D108BD9-81ED-4DB2-BD59-A6C34878D82A}">
                    <a16:rowId xmlns:a16="http://schemas.microsoft.com/office/drawing/2014/main" val="3706871390"/>
                  </a:ext>
                </a:extLst>
              </a:tr>
              <a:tr h="129920">
                <a:tc>
                  <a:txBody>
                    <a:bodyPr/>
                    <a:lstStyle/>
                    <a:p>
                      <a:pPr algn="r" fontAlgn="ctr"/>
                      <a:r>
                        <a:rPr lang="en-US" sz="800">
                          <a:solidFill>
                            <a:schemeClr val="bg1"/>
                          </a:solidFill>
                          <a:effectLst/>
                        </a:rPr>
                        <a:t>2012-10-08</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0:35:00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F9 v1.0 B0006</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CCAFS LC-40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SpaceX CRS-1</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500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LEO (ISS)</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NASA (CRS)</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Success</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No attempt</a:t>
                      </a:r>
                    </a:p>
                  </a:txBody>
                  <a:tcPr marL="52407" marR="52407" marT="26203" marB="26203" anchor="ctr">
                    <a:lnL>
                      <a:noFill/>
                    </a:lnL>
                    <a:lnR>
                      <a:noFill/>
                    </a:lnR>
                    <a:lnT>
                      <a:noFill/>
                    </a:lnT>
                    <a:lnB>
                      <a:noFill/>
                    </a:lnB>
                    <a:solidFill>
                      <a:srgbClr val="111111"/>
                    </a:solidFill>
                  </a:tcPr>
                </a:tc>
                <a:extLst>
                  <a:ext uri="{0D108BD9-81ED-4DB2-BD59-A6C34878D82A}">
                    <a16:rowId xmlns:a16="http://schemas.microsoft.com/office/drawing/2014/main" val="2927704696"/>
                  </a:ext>
                </a:extLst>
              </a:tr>
              <a:tr h="129920">
                <a:tc>
                  <a:txBody>
                    <a:bodyPr/>
                    <a:lstStyle/>
                    <a:p>
                      <a:pPr algn="r" fontAlgn="ctr"/>
                      <a:r>
                        <a:rPr lang="en-US" sz="800">
                          <a:solidFill>
                            <a:schemeClr val="bg1"/>
                          </a:solidFill>
                          <a:effectLst/>
                        </a:rPr>
                        <a:t>2013-03-01</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15:10:00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F9 v1.0 B0007</a:t>
                      </a:r>
                    </a:p>
                  </a:txBody>
                  <a:tcPr marL="52407" marR="52407" marT="26203" marB="26203" anchor="ctr">
                    <a:lnL>
                      <a:noFill/>
                    </a:lnL>
                    <a:lnR>
                      <a:noFill/>
                    </a:lnR>
                    <a:lnT>
                      <a:noFill/>
                    </a:lnT>
                    <a:lnB>
                      <a:noFill/>
                    </a:lnB>
                    <a:solidFill>
                      <a:srgbClr val="111111"/>
                    </a:solidFill>
                  </a:tcPr>
                </a:tc>
                <a:tc>
                  <a:txBody>
                    <a:bodyPr/>
                    <a:lstStyle/>
                    <a:p>
                      <a:pPr algn="r" fontAlgn="ctr"/>
                      <a:r>
                        <a:rPr lang="en-US" sz="800" dirty="0">
                          <a:solidFill>
                            <a:schemeClr val="bg1"/>
                          </a:solidFill>
                          <a:effectLst/>
                        </a:rPr>
                        <a:t>CCAFS LC-40</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SpaceX CRS-2</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677</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LEO (ISS)</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NASA (CRS)</a:t>
                      </a:r>
                    </a:p>
                  </a:txBody>
                  <a:tcPr marL="52407" marR="52407" marT="26203" marB="26203" anchor="ctr">
                    <a:lnL>
                      <a:noFill/>
                    </a:lnL>
                    <a:lnR>
                      <a:noFill/>
                    </a:lnR>
                    <a:lnT>
                      <a:noFill/>
                    </a:lnT>
                    <a:lnB>
                      <a:noFill/>
                    </a:lnB>
                    <a:solidFill>
                      <a:srgbClr val="111111"/>
                    </a:solidFill>
                  </a:tcPr>
                </a:tc>
                <a:tc>
                  <a:txBody>
                    <a:bodyPr/>
                    <a:lstStyle/>
                    <a:p>
                      <a:pPr algn="r" fontAlgn="ctr"/>
                      <a:r>
                        <a:rPr lang="en-US" sz="800">
                          <a:solidFill>
                            <a:schemeClr val="bg1"/>
                          </a:solidFill>
                          <a:effectLst/>
                        </a:rPr>
                        <a:t>Success</a:t>
                      </a:r>
                    </a:p>
                  </a:txBody>
                  <a:tcPr marL="52407" marR="52407" marT="26203" marB="26203" anchor="ctr">
                    <a:lnL>
                      <a:noFill/>
                    </a:lnL>
                    <a:lnR>
                      <a:noFill/>
                    </a:lnR>
                    <a:lnT>
                      <a:noFill/>
                    </a:lnT>
                    <a:lnB>
                      <a:noFill/>
                    </a:lnB>
                    <a:solidFill>
                      <a:srgbClr val="111111"/>
                    </a:solidFill>
                  </a:tcPr>
                </a:tc>
                <a:tc>
                  <a:txBody>
                    <a:bodyPr/>
                    <a:lstStyle/>
                    <a:p>
                      <a:pPr algn="r" fontAlgn="ctr"/>
                      <a:r>
                        <a:rPr lang="en-US" sz="800" dirty="0">
                          <a:solidFill>
                            <a:schemeClr val="bg1"/>
                          </a:solidFill>
                          <a:effectLst/>
                        </a:rPr>
                        <a:t>No attempt</a:t>
                      </a:r>
                    </a:p>
                  </a:txBody>
                  <a:tcPr marL="52407" marR="52407" marT="26203" marB="26203" anchor="ctr">
                    <a:lnL>
                      <a:noFill/>
                    </a:lnL>
                    <a:lnR>
                      <a:noFill/>
                    </a:lnR>
                    <a:lnT>
                      <a:noFill/>
                    </a:lnT>
                    <a:lnB>
                      <a:noFill/>
                    </a:lnB>
                    <a:solidFill>
                      <a:srgbClr val="111111"/>
                    </a:solidFill>
                  </a:tcPr>
                </a:tc>
                <a:extLst>
                  <a:ext uri="{0D108BD9-81ED-4DB2-BD59-A6C34878D82A}">
                    <a16:rowId xmlns:a16="http://schemas.microsoft.com/office/drawing/2014/main" val="1784346095"/>
                  </a:ext>
                </a:extLst>
              </a:tr>
            </a:tbl>
          </a:graphicData>
        </a:graphic>
      </p:graphicFrame>
    </p:spTree>
    <p:extLst>
      <p:ext uri="{BB962C8B-B14F-4D97-AF65-F5344CB8AC3E}">
        <p14:creationId xmlns:p14="http://schemas.microsoft.com/office/powerpoint/2010/main" val="1794738657"/>
      </p:ext>
    </p:extLst>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80119E60-BEC5-1A4B-304C-70DBFD69EB4B}"/>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Total Payload Mass From NASA</a:t>
            </a:r>
          </a:p>
        </p:txBody>
      </p:sp>
      <p:sp>
        <p:nvSpPr>
          <p:cNvPr id="6" name="Rectangle 5">
            <a:extLst>
              <a:ext uri="{FF2B5EF4-FFF2-40B4-BE49-F238E27FC236}">
                <a16:creationId xmlns:a16="http://schemas.microsoft.com/office/drawing/2014/main" id="{169DB2C5-C5CF-CE9E-A31D-52F74E0602F1}"/>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84085A-911C-64BE-117D-43B437917186}"/>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E797B160-F9DC-836C-513F-F1ED8FB4305E}"/>
              </a:ext>
            </a:extLst>
          </p:cNvPr>
          <p:cNvSpPr txBox="1"/>
          <p:nvPr/>
        </p:nvSpPr>
        <p:spPr>
          <a:xfrm>
            <a:off x="914400" y="1657351"/>
            <a:ext cx="7315200" cy="71558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Query: SELECT SUM(PAYLOAD_MASS__KG_)</a:t>
            </a:r>
          </a:p>
          <a:p>
            <a:r>
              <a:rPr lang="en-US" dirty="0">
                <a:latin typeface="Courier New" panose="02070309020205020404" pitchFamily="49" charset="0"/>
                <a:cs typeface="Courier New" panose="02070309020205020404" pitchFamily="49" charset="0"/>
              </a:rPr>
              <a:t>    FROM SPACEXTABLE</a:t>
            </a:r>
          </a:p>
          <a:p>
            <a:r>
              <a:rPr lang="en-US" dirty="0">
                <a:latin typeface="Courier New" panose="02070309020205020404" pitchFamily="49" charset="0"/>
                <a:cs typeface="Courier New" panose="02070309020205020404" pitchFamily="49" charset="0"/>
              </a:rPr>
              <a:t>    WHERE CUSTOMER = 'NASA (CRS)';</a:t>
            </a:r>
          </a:p>
        </p:txBody>
      </p:sp>
      <p:sp>
        <p:nvSpPr>
          <p:cNvPr id="9" name="TextBox 8">
            <a:extLst>
              <a:ext uri="{FF2B5EF4-FFF2-40B4-BE49-F238E27FC236}">
                <a16:creationId xmlns:a16="http://schemas.microsoft.com/office/drawing/2014/main" id="{01D2F73B-D08B-A887-2F9A-8DC0062A57C3}"/>
              </a:ext>
            </a:extLst>
          </p:cNvPr>
          <p:cNvSpPr txBox="1"/>
          <p:nvPr/>
        </p:nvSpPr>
        <p:spPr>
          <a:xfrm>
            <a:off x="914400" y="4433753"/>
            <a:ext cx="7315200" cy="30008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selects the sum of all payload masses from launches by NASA</a:t>
            </a:r>
          </a:p>
        </p:txBody>
      </p:sp>
      <p:graphicFrame>
        <p:nvGraphicFramePr>
          <p:cNvPr id="10" name="Table 9">
            <a:extLst>
              <a:ext uri="{FF2B5EF4-FFF2-40B4-BE49-F238E27FC236}">
                <a16:creationId xmlns:a16="http://schemas.microsoft.com/office/drawing/2014/main" id="{CDCF7509-CDF7-6EDB-A5F0-9A5A44B44528}"/>
              </a:ext>
            </a:extLst>
          </p:cNvPr>
          <p:cNvGraphicFramePr>
            <a:graphicFrameLocks noGrp="1"/>
          </p:cNvGraphicFramePr>
          <p:nvPr>
            <p:extLst>
              <p:ext uri="{D42A27DB-BD31-4B8C-83A1-F6EECF244321}">
                <p14:modId xmlns:p14="http://schemas.microsoft.com/office/powerpoint/2010/main" val="2525364918"/>
              </p:ext>
            </p:extLst>
          </p:nvPr>
        </p:nvGraphicFramePr>
        <p:xfrm>
          <a:off x="3124200" y="2800350"/>
          <a:ext cx="2266950" cy="594360"/>
        </p:xfrm>
        <a:graphic>
          <a:graphicData uri="http://schemas.openxmlformats.org/drawingml/2006/table">
            <a:tbl>
              <a:tblPr/>
              <a:tblGrid>
                <a:gridCol w="2266950">
                  <a:extLst>
                    <a:ext uri="{9D8B030D-6E8A-4147-A177-3AD203B41FA5}">
                      <a16:colId xmlns:a16="http://schemas.microsoft.com/office/drawing/2014/main" val="1182177395"/>
                    </a:ext>
                  </a:extLst>
                </a:gridCol>
              </a:tblGrid>
              <a:tr h="0">
                <a:tc>
                  <a:txBody>
                    <a:bodyPr/>
                    <a:lstStyle/>
                    <a:p>
                      <a:pPr algn="r" fontAlgn="ctr"/>
                      <a:r>
                        <a:rPr lang="en-US" b="1">
                          <a:solidFill>
                            <a:schemeClr val="bg1"/>
                          </a:solidFill>
                          <a:effectLst/>
                        </a:rPr>
                        <a:t>SUM(PAYLOAD_MASS__KG_)</a:t>
                      </a:r>
                    </a:p>
                  </a:txBody>
                  <a:tcPr anchor="ctr">
                    <a:lnL>
                      <a:noFill/>
                    </a:lnL>
                    <a:lnR>
                      <a:noFill/>
                    </a:lnR>
                    <a:lnT>
                      <a:noFill/>
                    </a:lnT>
                    <a:lnB>
                      <a:noFill/>
                    </a:lnB>
                    <a:solidFill>
                      <a:srgbClr val="111111"/>
                    </a:solidFill>
                  </a:tcPr>
                </a:tc>
                <a:extLst>
                  <a:ext uri="{0D108BD9-81ED-4DB2-BD59-A6C34878D82A}">
                    <a16:rowId xmlns:a16="http://schemas.microsoft.com/office/drawing/2014/main" val="1651686042"/>
                  </a:ext>
                </a:extLst>
              </a:tr>
              <a:tr h="0">
                <a:tc>
                  <a:txBody>
                    <a:bodyPr/>
                    <a:lstStyle/>
                    <a:p>
                      <a:pPr algn="r" fontAlgn="ctr"/>
                      <a:r>
                        <a:rPr lang="en-US" dirty="0">
                          <a:solidFill>
                            <a:schemeClr val="bg1"/>
                          </a:solidFill>
                          <a:effectLst/>
                        </a:rPr>
                        <a:t>45596</a:t>
                      </a:r>
                    </a:p>
                  </a:txBody>
                  <a:tcPr anchor="ctr">
                    <a:lnL>
                      <a:noFill/>
                    </a:lnL>
                    <a:lnR>
                      <a:noFill/>
                    </a:lnR>
                    <a:lnT>
                      <a:noFill/>
                    </a:lnT>
                    <a:lnB>
                      <a:noFill/>
                    </a:lnB>
                    <a:solidFill>
                      <a:srgbClr val="111111"/>
                    </a:solidFill>
                  </a:tcPr>
                </a:tc>
                <a:extLst>
                  <a:ext uri="{0D108BD9-81ED-4DB2-BD59-A6C34878D82A}">
                    <a16:rowId xmlns:a16="http://schemas.microsoft.com/office/drawing/2014/main" val="2599842342"/>
                  </a:ext>
                </a:extLst>
              </a:tr>
            </a:tbl>
          </a:graphicData>
        </a:graphic>
      </p:graphicFrame>
    </p:spTree>
    <p:extLst>
      <p:ext uri="{BB962C8B-B14F-4D97-AF65-F5344CB8AC3E}">
        <p14:creationId xmlns:p14="http://schemas.microsoft.com/office/powerpoint/2010/main" val="4010014743"/>
      </p:ext>
    </p:extLst>
  </p:cSld>
  <p:clrMapOvr>
    <a:masterClrMapping/>
  </p:clrMapOvr>
  <p:transition>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F0EB7304-A00D-D081-EE93-03CD6ED7387A}"/>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Average Payload Mass of F9 v1.1 Booster</a:t>
            </a:r>
          </a:p>
        </p:txBody>
      </p:sp>
      <p:sp>
        <p:nvSpPr>
          <p:cNvPr id="6" name="Rectangle 5">
            <a:extLst>
              <a:ext uri="{FF2B5EF4-FFF2-40B4-BE49-F238E27FC236}">
                <a16:creationId xmlns:a16="http://schemas.microsoft.com/office/drawing/2014/main" id="{48613E65-A2C1-82E0-4494-28F149D5355A}"/>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599C8-2AAA-639F-1074-00E82EF0C7D3}"/>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C60C5825-C2E9-73F2-EB72-9C2E9050EE47}"/>
              </a:ext>
            </a:extLst>
          </p:cNvPr>
          <p:cNvSpPr txBox="1"/>
          <p:nvPr/>
        </p:nvSpPr>
        <p:spPr>
          <a:xfrm>
            <a:off x="914400" y="1657351"/>
            <a:ext cx="7315200" cy="71558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Query: SELECT AVG(PAYLOAD_MASS__KG_)</a:t>
            </a:r>
          </a:p>
          <a:p>
            <a:r>
              <a:rPr lang="en-US" dirty="0">
                <a:latin typeface="Courier New" panose="02070309020205020404" pitchFamily="49" charset="0"/>
                <a:cs typeface="Courier New" panose="02070309020205020404" pitchFamily="49" charset="0"/>
              </a:rPr>
              <a:t>    FROM SPACEXTABLE</a:t>
            </a:r>
          </a:p>
          <a:p>
            <a:r>
              <a:rPr lang="en-US" dirty="0">
                <a:latin typeface="Courier New" panose="02070309020205020404" pitchFamily="49" charset="0"/>
                <a:cs typeface="Courier New" panose="02070309020205020404" pitchFamily="49" charset="0"/>
              </a:rPr>
              <a:t>    WHERE </a:t>
            </a:r>
            <a:r>
              <a:rPr lang="en-US" dirty="0" err="1">
                <a:latin typeface="Courier New" panose="02070309020205020404" pitchFamily="49" charset="0"/>
                <a:cs typeface="Courier New" panose="02070309020205020404" pitchFamily="49" charset="0"/>
              </a:rPr>
              <a:t>Booster_Version</a:t>
            </a:r>
            <a:r>
              <a:rPr lang="en-US" dirty="0">
                <a:latin typeface="Courier New" panose="02070309020205020404" pitchFamily="49" charset="0"/>
                <a:cs typeface="Courier New" panose="02070309020205020404" pitchFamily="49" charset="0"/>
              </a:rPr>
              <a:t> = 'F9 v1.1';</a:t>
            </a:r>
          </a:p>
        </p:txBody>
      </p:sp>
      <p:sp>
        <p:nvSpPr>
          <p:cNvPr id="9" name="TextBox 8">
            <a:extLst>
              <a:ext uri="{FF2B5EF4-FFF2-40B4-BE49-F238E27FC236}">
                <a16:creationId xmlns:a16="http://schemas.microsoft.com/office/drawing/2014/main" id="{50BFF4EE-E049-4419-E780-19E6BEB6E1CF}"/>
              </a:ext>
            </a:extLst>
          </p:cNvPr>
          <p:cNvSpPr txBox="1"/>
          <p:nvPr/>
        </p:nvSpPr>
        <p:spPr>
          <a:xfrm>
            <a:off x="914400" y="4433753"/>
            <a:ext cx="7315200" cy="5078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selects the average mass from every payload carried by the F9 v1.1 Booster.</a:t>
            </a:r>
          </a:p>
        </p:txBody>
      </p:sp>
      <p:graphicFrame>
        <p:nvGraphicFramePr>
          <p:cNvPr id="10" name="Table 9">
            <a:extLst>
              <a:ext uri="{FF2B5EF4-FFF2-40B4-BE49-F238E27FC236}">
                <a16:creationId xmlns:a16="http://schemas.microsoft.com/office/drawing/2014/main" id="{8DECDB8B-4643-99F5-236C-18F6176A17AD}"/>
              </a:ext>
            </a:extLst>
          </p:cNvPr>
          <p:cNvGraphicFramePr>
            <a:graphicFrameLocks noGrp="1"/>
          </p:cNvGraphicFramePr>
          <p:nvPr>
            <p:extLst>
              <p:ext uri="{D42A27DB-BD31-4B8C-83A1-F6EECF244321}">
                <p14:modId xmlns:p14="http://schemas.microsoft.com/office/powerpoint/2010/main" val="3387484853"/>
              </p:ext>
            </p:extLst>
          </p:nvPr>
        </p:nvGraphicFramePr>
        <p:xfrm>
          <a:off x="3400425" y="2808982"/>
          <a:ext cx="2343150" cy="594360"/>
        </p:xfrm>
        <a:graphic>
          <a:graphicData uri="http://schemas.openxmlformats.org/drawingml/2006/table">
            <a:tbl>
              <a:tblPr/>
              <a:tblGrid>
                <a:gridCol w="2343150">
                  <a:extLst>
                    <a:ext uri="{9D8B030D-6E8A-4147-A177-3AD203B41FA5}">
                      <a16:colId xmlns:a16="http://schemas.microsoft.com/office/drawing/2014/main" val="1685564112"/>
                    </a:ext>
                  </a:extLst>
                </a:gridCol>
              </a:tblGrid>
              <a:tr h="0">
                <a:tc>
                  <a:txBody>
                    <a:bodyPr/>
                    <a:lstStyle/>
                    <a:p>
                      <a:pPr algn="r" fontAlgn="ctr"/>
                      <a:r>
                        <a:rPr lang="en-US" b="1">
                          <a:solidFill>
                            <a:schemeClr val="bg1"/>
                          </a:solidFill>
                          <a:effectLst/>
                        </a:rPr>
                        <a:t>AVG(PAYLOAD_MASS__KG_)</a:t>
                      </a:r>
                    </a:p>
                  </a:txBody>
                  <a:tcPr anchor="ctr">
                    <a:lnL>
                      <a:noFill/>
                    </a:lnL>
                    <a:lnR>
                      <a:noFill/>
                    </a:lnR>
                    <a:lnT>
                      <a:noFill/>
                    </a:lnT>
                    <a:lnB>
                      <a:noFill/>
                    </a:lnB>
                    <a:solidFill>
                      <a:srgbClr val="111111"/>
                    </a:solidFill>
                  </a:tcPr>
                </a:tc>
                <a:extLst>
                  <a:ext uri="{0D108BD9-81ED-4DB2-BD59-A6C34878D82A}">
                    <a16:rowId xmlns:a16="http://schemas.microsoft.com/office/drawing/2014/main" val="2029076267"/>
                  </a:ext>
                </a:extLst>
              </a:tr>
              <a:tr h="0">
                <a:tc>
                  <a:txBody>
                    <a:bodyPr/>
                    <a:lstStyle/>
                    <a:p>
                      <a:pPr algn="r" fontAlgn="ctr"/>
                      <a:r>
                        <a:rPr lang="en-US" dirty="0">
                          <a:solidFill>
                            <a:schemeClr val="bg1"/>
                          </a:solidFill>
                          <a:effectLst/>
                        </a:rPr>
                        <a:t>2928.4</a:t>
                      </a:r>
                    </a:p>
                  </a:txBody>
                  <a:tcPr anchor="ctr">
                    <a:lnL>
                      <a:noFill/>
                    </a:lnL>
                    <a:lnR>
                      <a:noFill/>
                    </a:lnR>
                    <a:lnT>
                      <a:noFill/>
                    </a:lnT>
                    <a:lnB>
                      <a:noFill/>
                    </a:lnB>
                    <a:solidFill>
                      <a:srgbClr val="111111"/>
                    </a:solidFill>
                  </a:tcPr>
                </a:tc>
                <a:extLst>
                  <a:ext uri="{0D108BD9-81ED-4DB2-BD59-A6C34878D82A}">
                    <a16:rowId xmlns:a16="http://schemas.microsoft.com/office/drawing/2014/main" val="390068292"/>
                  </a:ext>
                </a:extLst>
              </a:tr>
            </a:tbl>
          </a:graphicData>
        </a:graphic>
      </p:graphicFrame>
    </p:spTree>
    <p:extLst>
      <p:ext uri="{BB962C8B-B14F-4D97-AF65-F5344CB8AC3E}">
        <p14:creationId xmlns:p14="http://schemas.microsoft.com/office/powerpoint/2010/main" val="2735560525"/>
      </p:ext>
    </p:extLst>
  </p:cSld>
  <p:clrMapOvr>
    <a:masterClrMapping/>
  </p:clrMapOvr>
  <p:transition>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005D1FCD-CE6C-CCCD-E347-FE8BCBBB937E}"/>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First Successful Ground Landing Date</a:t>
            </a:r>
          </a:p>
        </p:txBody>
      </p:sp>
      <p:sp>
        <p:nvSpPr>
          <p:cNvPr id="6" name="Rectangle 5">
            <a:extLst>
              <a:ext uri="{FF2B5EF4-FFF2-40B4-BE49-F238E27FC236}">
                <a16:creationId xmlns:a16="http://schemas.microsoft.com/office/drawing/2014/main" id="{2557448E-5896-F54F-D3A3-688A8165A523}"/>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440F49B-115D-8361-9BF1-A73A391FB903}"/>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9E1E7144-73E5-F462-9203-55DF6C7B46B6}"/>
              </a:ext>
            </a:extLst>
          </p:cNvPr>
          <p:cNvSpPr txBox="1"/>
          <p:nvPr/>
        </p:nvSpPr>
        <p:spPr>
          <a:xfrm>
            <a:off x="914400" y="1657351"/>
            <a:ext cx="7315200" cy="5078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Query: SELECT MIN(Date) FROM SPACEXTABLE</a:t>
            </a:r>
          </a:p>
          <a:p>
            <a:r>
              <a:rPr lang="en-US" dirty="0">
                <a:latin typeface="Courier New" panose="02070309020205020404" pitchFamily="49" charset="0"/>
                <a:cs typeface="Courier New" panose="02070309020205020404" pitchFamily="49" charset="0"/>
              </a:rPr>
              <a:t>    WHERE </a:t>
            </a:r>
            <a:r>
              <a:rPr lang="en-US" dirty="0" err="1">
                <a:latin typeface="Courier New" panose="02070309020205020404" pitchFamily="49" charset="0"/>
                <a:cs typeface="Courier New" panose="02070309020205020404" pitchFamily="49" charset="0"/>
              </a:rPr>
              <a:t>Landing_Outcome</a:t>
            </a:r>
            <a:r>
              <a:rPr lang="en-US" dirty="0">
                <a:latin typeface="Courier New" panose="02070309020205020404" pitchFamily="49" charset="0"/>
                <a:cs typeface="Courier New" panose="02070309020205020404" pitchFamily="49" charset="0"/>
              </a:rPr>
              <a:t> = 'Success (drone ship)';</a:t>
            </a:r>
          </a:p>
        </p:txBody>
      </p:sp>
      <p:sp>
        <p:nvSpPr>
          <p:cNvPr id="9" name="TextBox 8">
            <a:extLst>
              <a:ext uri="{FF2B5EF4-FFF2-40B4-BE49-F238E27FC236}">
                <a16:creationId xmlns:a16="http://schemas.microsoft.com/office/drawing/2014/main" id="{EAB7990D-4481-84A8-2CF4-05A377C2C944}"/>
              </a:ext>
            </a:extLst>
          </p:cNvPr>
          <p:cNvSpPr txBox="1"/>
          <p:nvPr/>
        </p:nvSpPr>
        <p:spPr>
          <a:xfrm>
            <a:off x="914400" y="4433753"/>
            <a:ext cx="7315200" cy="5078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selects the lowest (earliest) date of a successful ground landing.</a:t>
            </a:r>
          </a:p>
        </p:txBody>
      </p:sp>
      <p:graphicFrame>
        <p:nvGraphicFramePr>
          <p:cNvPr id="10" name="Table 9">
            <a:extLst>
              <a:ext uri="{FF2B5EF4-FFF2-40B4-BE49-F238E27FC236}">
                <a16:creationId xmlns:a16="http://schemas.microsoft.com/office/drawing/2014/main" id="{5B131D85-C7D3-A692-CEF2-8B40CEF4B28A}"/>
              </a:ext>
            </a:extLst>
          </p:cNvPr>
          <p:cNvGraphicFramePr>
            <a:graphicFrameLocks noGrp="1"/>
          </p:cNvGraphicFramePr>
          <p:nvPr>
            <p:extLst>
              <p:ext uri="{D42A27DB-BD31-4B8C-83A1-F6EECF244321}">
                <p14:modId xmlns:p14="http://schemas.microsoft.com/office/powerpoint/2010/main" val="93328614"/>
              </p:ext>
            </p:extLst>
          </p:nvPr>
        </p:nvGraphicFramePr>
        <p:xfrm>
          <a:off x="4048125" y="2724150"/>
          <a:ext cx="1047750" cy="594360"/>
        </p:xfrm>
        <a:graphic>
          <a:graphicData uri="http://schemas.openxmlformats.org/drawingml/2006/table">
            <a:tbl>
              <a:tblPr/>
              <a:tblGrid>
                <a:gridCol w="1047750">
                  <a:extLst>
                    <a:ext uri="{9D8B030D-6E8A-4147-A177-3AD203B41FA5}">
                      <a16:colId xmlns:a16="http://schemas.microsoft.com/office/drawing/2014/main" val="3719943305"/>
                    </a:ext>
                  </a:extLst>
                </a:gridCol>
              </a:tblGrid>
              <a:tr h="0">
                <a:tc>
                  <a:txBody>
                    <a:bodyPr/>
                    <a:lstStyle/>
                    <a:p>
                      <a:pPr algn="r" fontAlgn="ctr"/>
                      <a:r>
                        <a:rPr lang="en-US" b="1" dirty="0">
                          <a:solidFill>
                            <a:schemeClr val="bg1"/>
                          </a:solidFill>
                          <a:effectLst/>
                        </a:rPr>
                        <a:t>MIN(Date)</a:t>
                      </a:r>
                    </a:p>
                  </a:txBody>
                  <a:tcPr anchor="ctr">
                    <a:lnL>
                      <a:noFill/>
                    </a:lnL>
                    <a:lnR>
                      <a:noFill/>
                    </a:lnR>
                    <a:lnT>
                      <a:noFill/>
                    </a:lnT>
                    <a:lnB>
                      <a:noFill/>
                    </a:lnB>
                    <a:solidFill>
                      <a:srgbClr val="111111"/>
                    </a:solidFill>
                  </a:tcPr>
                </a:tc>
                <a:extLst>
                  <a:ext uri="{0D108BD9-81ED-4DB2-BD59-A6C34878D82A}">
                    <a16:rowId xmlns:a16="http://schemas.microsoft.com/office/drawing/2014/main" val="4153158397"/>
                  </a:ext>
                </a:extLst>
              </a:tr>
              <a:tr h="0">
                <a:tc>
                  <a:txBody>
                    <a:bodyPr/>
                    <a:lstStyle/>
                    <a:p>
                      <a:pPr algn="r" fontAlgn="ctr"/>
                      <a:r>
                        <a:rPr lang="en-US" dirty="0">
                          <a:solidFill>
                            <a:schemeClr val="bg1"/>
                          </a:solidFill>
                          <a:effectLst/>
                        </a:rPr>
                        <a:t>2016-04-08</a:t>
                      </a:r>
                    </a:p>
                  </a:txBody>
                  <a:tcPr anchor="ctr">
                    <a:lnL>
                      <a:noFill/>
                    </a:lnL>
                    <a:lnR>
                      <a:noFill/>
                    </a:lnR>
                    <a:lnT>
                      <a:noFill/>
                    </a:lnT>
                    <a:lnB>
                      <a:noFill/>
                    </a:lnB>
                    <a:solidFill>
                      <a:srgbClr val="111111"/>
                    </a:solidFill>
                  </a:tcPr>
                </a:tc>
                <a:extLst>
                  <a:ext uri="{0D108BD9-81ED-4DB2-BD59-A6C34878D82A}">
                    <a16:rowId xmlns:a16="http://schemas.microsoft.com/office/drawing/2014/main" val="2777620272"/>
                  </a:ext>
                </a:extLst>
              </a:tr>
            </a:tbl>
          </a:graphicData>
        </a:graphic>
      </p:graphicFrame>
    </p:spTree>
    <p:extLst>
      <p:ext uri="{BB962C8B-B14F-4D97-AF65-F5344CB8AC3E}">
        <p14:creationId xmlns:p14="http://schemas.microsoft.com/office/powerpoint/2010/main" val="1434679925"/>
      </p:ext>
    </p:extLst>
  </p:cSld>
  <p:clrMapOvr>
    <a:masterClrMapping/>
  </p:clrMapOvr>
  <p:transition>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45B452B3-5E1F-8E1F-8374-9512B5BF24EE}"/>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Successful Drone Ship Landings With Mass Between 4000-6000 kg</a:t>
            </a:r>
          </a:p>
        </p:txBody>
      </p:sp>
      <p:sp>
        <p:nvSpPr>
          <p:cNvPr id="3" name="Rectangle 2">
            <a:extLst>
              <a:ext uri="{FF2B5EF4-FFF2-40B4-BE49-F238E27FC236}">
                <a16:creationId xmlns:a16="http://schemas.microsoft.com/office/drawing/2014/main" id="{82BA648E-B0B7-B5E1-FDA6-39349E0D2AED}"/>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C412B1-F5FC-C1CE-39AF-77EE8F0548EA}"/>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TextBox 6">
            <a:extLst>
              <a:ext uri="{FF2B5EF4-FFF2-40B4-BE49-F238E27FC236}">
                <a16:creationId xmlns:a16="http://schemas.microsoft.com/office/drawing/2014/main" id="{1DABF902-86CD-BE78-CCFC-9904B4A62349}"/>
              </a:ext>
            </a:extLst>
          </p:cNvPr>
          <p:cNvSpPr txBox="1"/>
          <p:nvPr/>
        </p:nvSpPr>
        <p:spPr>
          <a:xfrm>
            <a:off x="914400" y="1657351"/>
            <a:ext cx="731520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Query: SELECT </a:t>
            </a:r>
            <a:r>
              <a:rPr lang="en-US" dirty="0" err="1">
                <a:latin typeface="Courier New" panose="02070309020205020404" pitchFamily="49" charset="0"/>
                <a:cs typeface="Courier New" panose="02070309020205020404" pitchFamily="49" charset="0"/>
              </a:rPr>
              <a:t>Booster_Version</a:t>
            </a:r>
            <a:r>
              <a:rPr lang="en-US" dirty="0">
                <a:latin typeface="Courier New" panose="02070309020205020404" pitchFamily="49" charset="0"/>
                <a:cs typeface="Courier New" panose="02070309020205020404" pitchFamily="49" charset="0"/>
              </a:rPr>
              <a:t> FROM SPACEXTABLE</a:t>
            </a:r>
          </a:p>
          <a:p>
            <a:r>
              <a:rPr lang="en-US" dirty="0">
                <a:latin typeface="Courier New" panose="02070309020205020404" pitchFamily="49" charset="0"/>
                <a:cs typeface="Courier New" panose="02070309020205020404" pitchFamily="49" charset="0"/>
              </a:rPr>
              <a:t>    WHERE PAYLOAD_MASS__KG_ &gt; 4000</a:t>
            </a:r>
          </a:p>
          <a:p>
            <a:r>
              <a:rPr lang="en-US" dirty="0">
                <a:latin typeface="Courier New" panose="02070309020205020404" pitchFamily="49" charset="0"/>
                <a:cs typeface="Courier New" panose="02070309020205020404" pitchFamily="49" charset="0"/>
              </a:rPr>
              <a:t>    AND PAYLOAD_MASS__KG_ &lt; 6000</a:t>
            </a:r>
          </a:p>
          <a:p>
            <a:r>
              <a:rPr lang="en-US" dirty="0">
                <a:latin typeface="Courier New" panose="02070309020205020404" pitchFamily="49" charset="0"/>
                <a:cs typeface="Courier New" panose="02070309020205020404" pitchFamily="49" charset="0"/>
              </a:rPr>
              <a:t>    AND LANDING_OUTCOME = 'Success (drone ship)';</a:t>
            </a:r>
          </a:p>
        </p:txBody>
      </p:sp>
      <p:sp>
        <p:nvSpPr>
          <p:cNvPr id="9" name="TextBox 8">
            <a:extLst>
              <a:ext uri="{FF2B5EF4-FFF2-40B4-BE49-F238E27FC236}">
                <a16:creationId xmlns:a16="http://schemas.microsoft.com/office/drawing/2014/main" id="{4B2D990C-481F-8F7A-35CD-5E3277F14D63}"/>
              </a:ext>
            </a:extLst>
          </p:cNvPr>
          <p:cNvSpPr txBox="1"/>
          <p:nvPr/>
        </p:nvSpPr>
        <p:spPr>
          <a:xfrm>
            <a:off x="914400" y="4433753"/>
            <a:ext cx="7315200" cy="5078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selects every booster version that has had a successful drone ship landing while carrying a mass between 4000 and 6000 kg.</a:t>
            </a:r>
          </a:p>
        </p:txBody>
      </p:sp>
      <p:graphicFrame>
        <p:nvGraphicFramePr>
          <p:cNvPr id="10" name="Table 9">
            <a:extLst>
              <a:ext uri="{FF2B5EF4-FFF2-40B4-BE49-F238E27FC236}">
                <a16:creationId xmlns:a16="http://schemas.microsoft.com/office/drawing/2014/main" id="{44806B27-58B7-3563-44C0-216577FCCE2E}"/>
              </a:ext>
            </a:extLst>
          </p:cNvPr>
          <p:cNvGraphicFramePr>
            <a:graphicFrameLocks noGrp="1"/>
          </p:cNvGraphicFramePr>
          <p:nvPr>
            <p:extLst>
              <p:ext uri="{D42A27DB-BD31-4B8C-83A1-F6EECF244321}">
                <p14:modId xmlns:p14="http://schemas.microsoft.com/office/powerpoint/2010/main" val="835368667"/>
              </p:ext>
            </p:extLst>
          </p:nvPr>
        </p:nvGraphicFramePr>
        <p:xfrm>
          <a:off x="3819525" y="2728866"/>
          <a:ext cx="1504950" cy="1485900"/>
        </p:xfrm>
        <a:graphic>
          <a:graphicData uri="http://schemas.openxmlformats.org/drawingml/2006/table">
            <a:tbl>
              <a:tblPr/>
              <a:tblGrid>
                <a:gridCol w="1504950">
                  <a:extLst>
                    <a:ext uri="{9D8B030D-6E8A-4147-A177-3AD203B41FA5}">
                      <a16:colId xmlns:a16="http://schemas.microsoft.com/office/drawing/2014/main" val="3376997345"/>
                    </a:ext>
                  </a:extLst>
                </a:gridCol>
              </a:tblGrid>
              <a:tr h="0">
                <a:tc>
                  <a:txBody>
                    <a:bodyPr/>
                    <a:lstStyle/>
                    <a:p>
                      <a:pPr algn="r" fontAlgn="ctr"/>
                      <a:r>
                        <a:rPr lang="en-US" b="1">
                          <a:solidFill>
                            <a:schemeClr val="bg1"/>
                          </a:solidFill>
                          <a:effectLst/>
                        </a:rPr>
                        <a:t>Booster_Version</a:t>
                      </a:r>
                    </a:p>
                  </a:txBody>
                  <a:tcPr anchor="ctr">
                    <a:lnL>
                      <a:noFill/>
                    </a:lnL>
                    <a:lnR>
                      <a:noFill/>
                    </a:lnR>
                    <a:lnT>
                      <a:noFill/>
                    </a:lnT>
                    <a:lnB>
                      <a:noFill/>
                    </a:lnB>
                    <a:solidFill>
                      <a:srgbClr val="111111"/>
                    </a:solidFill>
                  </a:tcPr>
                </a:tc>
                <a:extLst>
                  <a:ext uri="{0D108BD9-81ED-4DB2-BD59-A6C34878D82A}">
                    <a16:rowId xmlns:a16="http://schemas.microsoft.com/office/drawing/2014/main" val="1893354400"/>
                  </a:ext>
                </a:extLst>
              </a:tr>
              <a:tr h="0">
                <a:tc>
                  <a:txBody>
                    <a:bodyPr/>
                    <a:lstStyle/>
                    <a:p>
                      <a:pPr algn="r" fontAlgn="ctr"/>
                      <a:r>
                        <a:rPr lang="en-US">
                          <a:solidFill>
                            <a:schemeClr val="bg1"/>
                          </a:solidFill>
                          <a:effectLst/>
                        </a:rPr>
                        <a:t>F9 FT B1022</a:t>
                      </a:r>
                    </a:p>
                  </a:txBody>
                  <a:tcPr anchor="ctr">
                    <a:lnL>
                      <a:noFill/>
                    </a:lnL>
                    <a:lnR>
                      <a:noFill/>
                    </a:lnR>
                    <a:lnT>
                      <a:noFill/>
                    </a:lnT>
                    <a:lnB>
                      <a:noFill/>
                    </a:lnB>
                    <a:solidFill>
                      <a:srgbClr val="111111"/>
                    </a:solidFill>
                  </a:tcPr>
                </a:tc>
                <a:extLst>
                  <a:ext uri="{0D108BD9-81ED-4DB2-BD59-A6C34878D82A}">
                    <a16:rowId xmlns:a16="http://schemas.microsoft.com/office/drawing/2014/main" val="768857504"/>
                  </a:ext>
                </a:extLst>
              </a:tr>
              <a:tr h="0">
                <a:tc>
                  <a:txBody>
                    <a:bodyPr/>
                    <a:lstStyle/>
                    <a:p>
                      <a:pPr algn="r" fontAlgn="ctr"/>
                      <a:r>
                        <a:rPr lang="en-US">
                          <a:solidFill>
                            <a:schemeClr val="bg1"/>
                          </a:solidFill>
                          <a:effectLst/>
                        </a:rPr>
                        <a:t>F9 FT B1026</a:t>
                      </a:r>
                    </a:p>
                  </a:txBody>
                  <a:tcPr anchor="ctr">
                    <a:lnL>
                      <a:noFill/>
                    </a:lnL>
                    <a:lnR>
                      <a:noFill/>
                    </a:lnR>
                    <a:lnT>
                      <a:noFill/>
                    </a:lnT>
                    <a:lnB>
                      <a:noFill/>
                    </a:lnB>
                    <a:solidFill>
                      <a:srgbClr val="111111"/>
                    </a:solidFill>
                  </a:tcPr>
                </a:tc>
                <a:extLst>
                  <a:ext uri="{0D108BD9-81ED-4DB2-BD59-A6C34878D82A}">
                    <a16:rowId xmlns:a16="http://schemas.microsoft.com/office/drawing/2014/main" val="4260389317"/>
                  </a:ext>
                </a:extLst>
              </a:tr>
              <a:tr h="0">
                <a:tc>
                  <a:txBody>
                    <a:bodyPr/>
                    <a:lstStyle/>
                    <a:p>
                      <a:pPr algn="r" fontAlgn="ctr"/>
                      <a:r>
                        <a:rPr lang="en-US">
                          <a:solidFill>
                            <a:schemeClr val="bg1"/>
                          </a:solidFill>
                          <a:effectLst/>
                        </a:rPr>
                        <a:t>F9 FT B1021.2</a:t>
                      </a:r>
                    </a:p>
                  </a:txBody>
                  <a:tcPr anchor="ctr">
                    <a:lnL>
                      <a:noFill/>
                    </a:lnL>
                    <a:lnR>
                      <a:noFill/>
                    </a:lnR>
                    <a:lnT>
                      <a:noFill/>
                    </a:lnT>
                    <a:lnB>
                      <a:noFill/>
                    </a:lnB>
                    <a:solidFill>
                      <a:srgbClr val="111111"/>
                    </a:solidFill>
                  </a:tcPr>
                </a:tc>
                <a:extLst>
                  <a:ext uri="{0D108BD9-81ED-4DB2-BD59-A6C34878D82A}">
                    <a16:rowId xmlns:a16="http://schemas.microsoft.com/office/drawing/2014/main" val="4238729783"/>
                  </a:ext>
                </a:extLst>
              </a:tr>
              <a:tr h="0">
                <a:tc>
                  <a:txBody>
                    <a:bodyPr/>
                    <a:lstStyle/>
                    <a:p>
                      <a:pPr algn="r" fontAlgn="ctr"/>
                      <a:r>
                        <a:rPr lang="en-US" dirty="0">
                          <a:solidFill>
                            <a:schemeClr val="bg1"/>
                          </a:solidFill>
                          <a:effectLst/>
                        </a:rPr>
                        <a:t>F9 FT B1031.2</a:t>
                      </a:r>
                    </a:p>
                  </a:txBody>
                  <a:tcPr anchor="ctr">
                    <a:lnL>
                      <a:noFill/>
                    </a:lnL>
                    <a:lnR>
                      <a:noFill/>
                    </a:lnR>
                    <a:lnT>
                      <a:noFill/>
                    </a:lnT>
                    <a:lnB>
                      <a:noFill/>
                    </a:lnB>
                    <a:solidFill>
                      <a:srgbClr val="111111"/>
                    </a:solidFill>
                  </a:tcPr>
                </a:tc>
                <a:extLst>
                  <a:ext uri="{0D108BD9-81ED-4DB2-BD59-A6C34878D82A}">
                    <a16:rowId xmlns:a16="http://schemas.microsoft.com/office/drawing/2014/main" val="270437208"/>
                  </a:ext>
                </a:extLst>
              </a:tr>
            </a:tbl>
          </a:graphicData>
        </a:graphic>
      </p:graphicFrame>
    </p:spTree>
    <p:extLst>
      <p:ext uri="{BB962C8B-B14F-4D97-AF65-F5344CB8AC3E}">
        <p14:creationId xmlns:p14="http://schemas.microsoft.com/office/powerpoint/2010/main" val="639399535"/>
      </p:ext>
    </p:extLst>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256BA9BD-C2F0-F868-E456-ED544D6D28B1}"/>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Total Successful and Failed Missions</a:t>
            </a:r>
          </a:p>
        </p:txBody>
      </p:sp>
      <p:sp>
        <p:nvSpPr>
          <p:cNvPr id="6" name="Rectangle 5">
            <a:extLst>
              <a:ext uri="{FF2B5EF4-FFF2-40B4-BE49-F238E27FC236}">
                <a16:creationId xmlns:a16="http://schemas.microsoft.com/office/drawing/2014/main" id="{6A5CBBB5-155A-E473-FB08-AABAABBA61EB}"/>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146F79-94EA-E622-D757-382383544168}"/>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B2D3C420-5D46-A491-8BC1-40FBDC68D514}"/>
              </a:ext>
            </a:extLst>
          </p:cNvPr>
          <p:cNvSpPr txBox="1"/>
          <p:nvPr/>
        </p:nvSpPr>
        <p:spPr>
          <a:xfrm>
            <a:off x="914400" y="1657351"/>
            <a:ext cx="7315200" cy="113107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Query:</a:t>
            </a:r>
          </a:p>
          <a:p>
            <a:r>
              <a:rPr lang="en-US" dirty="0">
                <a:latin typeface="Courier New" panose="02070309020205020404" pitchFamily="49" charset="0"/>
                <a:cs typeface="Courier New" panose="02070309020205020404" pitchFamily="49" charset="0"/>
              </a:rPr>
              <a:t>SELECT COUNT(</a:t>
            </a:r>
            <a:r>
              <a:rPr lang="en-US" dirty="0" err="1">
                <a:latin typeface="Courier New" panose="02070309020205020404" pitchFamily="49" charset="0"/>
                <a:cs typeface="Courier New" panose="02070309020205020404" pitchFamily="49" charset="0"/>
              </a:rPr>
              <a:t>Mission_Outcome</a:t>
            </a:r>
            <a:r>
              <a:rPr lang="en-US" dirty="0">
                <a:latin typeface="Courier New" panose="02070309020205020404" pitchFamily="49" charset="0"/>
                <a:cs typeface="Courier New" panose="02070309020205020404" pitchFamily="49" charset="0"/>
              </a:rPr>
              <a:t>) FROM SPACEXTABLE</a:t>
            </a:r>
          </a:p>
          <a:p>
            <a:r>
              <a:rPr lang="en-US" dirty="0">
                <a:latin typeface="Courier New" panose="02070309020205020404" pitchFamily="49" charset="0"/>
                <a:cs typeface="Courier New" panose="02070309020205020404" pitchFamily="49" charset="0"/>
              </a:rPr>
              <a:t>    WHERE </a:t>
            </a:r>
            <a:r>
              <a:rPr lang="en-US" dirty="0" err="1">
                <a:latin typeface="Courier New" panose="02070309020205020404" pitchFamily="49" charset="0"/>
                <a:cs typeface="Courier New" panose="02070309020205020404" pitchFamily="49" charset="0"/>
              </a:rPr>
              <a:t>Mission_Outcome</a:t>
            </a:r>
            <a:r>
              <a:rPr lang="en-US" dirty="0">
                <a:latin typeface="Courier New" panose="02070309020205020404" pitchFamily="49" charset="0"/>
                <a:cs typeface="Courier New" panose="02070309020205020404" pitchFamily="49" charset="0"/>
              </a:rPr>
              <a:t> = 'Success’;</a:t>
            </a:r>
          </a:p>
          <a:p>
            <a:r>
              <a:rPr lang="en-US" dirty="0">
                <a:latin typeface="Courier New" panose="02070309020205020404" pitchFamily="49" charset="0"/>
                <a:cs typeface="Courier New" panose="02070309020205020404" pitchFamily="49" charset="0"/>
              </a:rPr>
              <a:t>SELECT COUNT(</a:t>
            </a:r>
            <a:r>
              <a:rPr lang="en-US" dirty="0" err="1">
                <a:latin typeface="Courier New" panose="02070309020205020404" pitchFamily="49" charset="0"/>
                <a:cs typeface="Courier New" panose="02070309020205020404" pitchFamily="49" charset="0"/>
              </a:rPr>
              <a:t>Mission_Outcome</a:t>
            </a:r>
            <a:r>
              <a:rPr lang="en-US" dirty="0">
                <a:latin typeface="Courier New" panose="02070309020205020404" pitchFamily="49" charset="0"/>
                <a:cs typeface="Courier New" panose="02070309020205020404" pitchFamily="49" charset="0"/>
              </a:rPr>
              <a:t>) FROM SPACEXTABLE</a:t>
            </a:r>
          </a:p>
          <a:p>
            <a:r>
              <a:rPr lang="en-US" dirty="0">
                <a:latin typeface="Courier New" panose="02070309020205020404" pitchFamily="49" charset="0"/>
                <a:cs typeface="Courier New" panose="02070309020205020404" pitchFamily="49" charset="0"/>
              </a:rPr>
              <a:t>    WHERE </a:t>
            </a:r>
            <a:r>
              <a:rPr lang="en-US" dirty="0" err="1">
                <a:latin typeface="Courier New" panose="02070309020205020404" pitchFamily="49" charset="0"/>
                <a:cs typeface="Courier New" panose="02070309020205020404" pitchFamily="49" charset="0"/>
              </a:rPr>
              <a:t>Mission_Outcome</a:t>
            </a:r>
            <a:r>
              <a:rPr lang="en-US" dirty="0">
                <a:latin typeface="Courier New" panose="02070309020205020404" pitchFamily="49" charset="0"/>
                <a:cs typeface="Courier New" panose="02070309020205020404" pitchFamily="49" charset="0"/>
              </a:rPr>
              <a:t> != 'Success';</a:t>
            </a:r>
          </a:p>
        </p:txBody>
      </p:sp>
      <p:sp>
        <p:nvSpPr>
          <p:cNvPr id="9" name="TextBox 8">
            <a:extLst>
              <a:ext uri="{FF2B5EF4-FFF2-40B4-BE49-F238E27FC236}">
                <a16:creationId xmlns:a16="http://schemas.microsoft.com/office/drawing/2014/main" id="{C2E81EB7-BB9D-8BB6-70E0-5CD7E9611DDC}"/>
              </a:ext>
            </a:extLst>
          </p:cNvPr>
          <p:cNvSpPr txBox="1"/>
          <p:nvPr/>
        </p:nvSpPr>
        <p:spPr>
          <a:xfrm>
            <a:off x="914400" y="4433753"/>
            <a:ext cx="7315200" cy="5078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The left output is the total number of successful missions.</a:t>
            </a:r>
          </a:p>
          <a:p>
            <a:r>
              <a:rPr lang="en-US" dirty="0">
                <a:latin typeface="Courier New" panose="02070309020205020404" pitchFamily="49" charset="0"/>
                <a:cs typeface="Courier New" panose="02070309020205020404" pitchFamily="49" charset="0"/>
              </a:rPr>
              <a:t>The right output is the total number of failed missions.</a:t>
            </a:r>
          </a:p>
        </p:txBody>
      </p:sp>
      <p:graphicFrame>
        <p:nvGraphicFramePr>
          <p:cNvPr id="10" name="Table 9">
            <a:extLst>
              <a:ext uri="{FF2B5EF4-FFF2-40B4-BE49-F238E27FC236}">
                <a16:creationId xmlns:a16="http://schemas.microsoft.com/office/drawing/2014/main" id="{BC673750-60D2-70A7-7585-B74AF5E76757}"/>
              </a:ext>
            </a:extLst>
          </p:cNvPr>
          <p:cNvGraphicFramePr>
            <a:graphicFrameLocks noGrp="1"/>
          </p:cNvGraphicFramePr>
          <p:nvPr>
            <p:extLst>
              <p:ext uri="{D42A27DB-BD31-4B8C-83A1-F6EECF244321}">
                <p14:modId xmlns:p14="http://schemas.microsoft.com/office/powerpoint/2010/main" val="3730044014"/>
              </p:ext>
            </p:extLst>
          </p:nvPr>
        </p:nvGraphicFramePr>
        <p:xfrm>
          <a:off x="4419600" y="3105150"/>
          <a:ext cx="2266950" cy="594360"/>
        </p:xfrm>
        <a:graphic>
          <a:graphicData uri="http://schemas.openxmlformats.org/drawingml/2006/table">
            <a:tbl>
              <a:tblPr/>
              <a:tblGrid>
                <a:gridCol w="2266950">
                  <a:extLst>
                    <a:ext uri="{9D8B030D-6E8A-4147-A177-3AD203B41FA5}">
                      <a16:colId xmlns:a16="http://schemas.microsoft.com/office/drawing/2014/main" val="2664462395"/>
                    </a:ext>
                  </a:extLst>
                </a:gridCol>
              </a:tblGrid>
              <a:tr h="0">
                <a:tc>
                  <a:txBody>
                    <a:bodyPr/>
                    <a:lstStyle/>
                    <a:p>
                      <a:pPr algn="r" fontAlgn="ctr"/>
                      <a:r>
                        <a:rPr lang="en-US" b="1">
                          <a:solidFill>
                            <a:schemeClr val="bg1"/>
                          </a:solidFill>
                          <a:effectLst/>
                        </a:rPr>
                        <a:t>COUNT(Mission_Outcome)</a:t>
                      </a:r>
                    </a:p>
                  </a:txBody>
                  <a:tcPr anchor="ctr">
                    <a:lnL>
                      <a:noFill/>
                    </a:lnL>
                    <a:lnR>
                      <a:noFill/>
                    </a:lnR>
                    <a:lnT>
                      <a:noFill/>
                    </a:lnT>
                    <a:lnB>
                      <a:noFill/>
                    </a:lnB>
                    <a:solidFill>
                      <a:srgbClr val="111111"/>
                    </a:solidFill>
                  </a:tcPr>
                </a:tc>
                <a:extLst>
                  <a:ext uri="{0D108BD9-81ED-4DB2-BD59-A6C34878D82A}">
                    <a16:rowId xmlns:a16="http://schemas.microsoft.com/office/drawing/2014/main" val="3806801749"/>
                  </a:ext>
                </a:extLst>
              </a:tr>
              <a:tr h="0">
                <a:tc>
                  <a:txBody>
                    <a:bodyPr/>
                    <a:lstStyle/>
                    <a:p>
                      <a:pPr algn="r" fontAlgn="ctr"/>
                      <a:r>
                        <a:rPr lang="en-US" dirty="0">
                          <a:solidFill>
                            <a:schemeClr val="bg1"/>
                          </a:solidFill>
                          <a:effectLst/>
                        </a:rPr>
                        <a:t>3</a:t>
                      </a:r>
                    </a:p>
                  </a:txBody>
                  <a:tcPr anchor="ctr">
                    <a:lnL>
                      <a:noFill/>
                    </a:lnL>
                    <a:lnR>
                      <a:noFill/>
                    </a:lnR>
                    <a:lnT>
                      <a:noFill/>
                    </a:lnT>
                    <a:lnB>
                      <a:noFill/>
                    </a:lnB>
                    <a:solidFill>
                      <a:srgbClr val="111111"/>
                    </a:solidFill>
                  </a:tcPr>
                </a:tc>
                <a:extLst>
                  <a:ext uri="{0D108BD9-81ED-4DB2-BD59-A6C34878D82A}">
                    <a16:rowId xmlns:a16="http://schemas.microsoft.com/office/drawing/2014/main" val="2812293276"/>
                  </a:ext>
                </a:extLst>
              </a:tr>
            </a:tbl>
          </a:graphicData>
        </a:graphic>
      </p:graphicFrame>
      <p:graphicFrame>
        <p:nvGraphicFramePr>
          <p:cNvPr id="11" name="Table 10">
            <a:extLst>
              <a:ext uri="{FF2B5EF4-FFF2-40B4-BE49-F238E27FC236}">
                <a16:creationId xmlns:a16="http://schemas.microsoft.com/office/drawing/2014/main" id="{5F828547-ACD7-6ED3-033F-58E0EF8B7DFF}"/>
              </a:ext>
            </a:extLst>
          </p:cNvPr>
          <p:cNvGraphicFramePr>
            <a:graphicFrameLocks noGrp="1"/>
          </p:cNvGraphicFramePr>
          <p:nvPr>
            <p:extLst>
              <p:ext uri="{D42A27DB-BD31-4B8C-83A1-F6EECF244321}">
                <p14:modId xmlns:p14="http://schemas.microsoft.com/office/powerpoint/2010/main" val="4061077140"/>
              </p:ext>
            </p:extLst>
          </p:nvPr>
        </p:nvGraphicFramePr>
        <p:xfrm>
          <a:off x="1600200" y="3096419"/>
          <a:ext cx="2114550" cy="594360"/>
        </p:xfrm>
        <a:graphic>
          <a:graphicData uri="http://schemas.openxmlformats.org/drawingml/2006/table">
            <a:tbl>
              <a:tblPr/>
              <a:tblGrid>
                <a:gridCol w="2114550">
                  <a:extLst>
                    <a:ext uri="{9D8B030D-6E8A-4147-A177-3AD203B41FA5}">
                      <a16:colId xmlns:a16="http://schemas.microsoft.com/office/drawing/2014/main" val="1723977383"/>
                    </a:ext>
                  </a:extLst>
                </a:gridCol>
              </a:tblGrid>
              <a:tr h="0">
                <a:tc>
                  <a:txBody>
                    <a:bodyPr/>
                    <a:lstStyle/>
                    <a:p>
                      <a:pPr algn="r" fontAlgn="ctr"/>
                      <a:r>
                        <a:rPr lang="en-US" b="1">
                          <a:solidFill>
                            <a:schemeClr val="bg1"/>
                          </a:solidFill>
                          <a:effectLst/>
                        </a:rPr>
                        <a:t>COUNT(Mission_Outcome)</a:t>
                      </a:r>
                    </a:p>
                  </a:txBody>
                  <a:tcPr anchor="ctr">
                    <a:lnL>
                      <a:noFill/>
                    </a:lnL>
                    <a:lnR>
                      <a:noFill/>
                    </a:lnR>
                    <a:lnT>
                      <a:noFill/>
                    </a:lnT>
                    <a:lnB>
                      <a:noFill/>
                    </a:lnB>
                    <a:solidFill>
                      <a:srgbClr val="111111"/>
                    </a:solidFill>
                  </a:tcPr>
                </a:tc>
                <a:extLst>
                  <a:ext uri="{0D108BD9-81ED-4DB2-BD59-A6C34878D82A}">
                    <a16:rowId xmlns:a16="http://schemas.microsoft.com/office/drawing/2014/main" val="3740438370"/>
                  </a:ext>
                </a:extLst>
              </a:tr>
              <a:tr h="0">
                <a:tc>
                  <a:txBody>
                    <a:bodyPr/>
                    <a:lstStyle/>
                    <a:p>
                      <a:pPr algn="r" fontAlgn="ctr"/>
                      <a:r>
                        <a:rPr lang="en-US" dirty="0">
                          <a:solidFill>
                            <a:schemeClr val="bg1"/>
                          </a:solidFill>
                          <a:effectLst/>
                        </a:rPr>
                        <a:t>98</a:t>
                      </a:r>
                    </a:p>
                  </a:txBody>
                  <a:tcPr anchor="ctr">
                    <a:lnL>
                      <a:noFill/>
                    </a:lnL>
                    <a:lnR>
                      <a:noFill/>
                    </a:lnR>
                    <a:lnT>
                      <a:noFill/>
                    </a:lnT>
                    <a:lnB>
                      <a:noFill/>
                    </a:lnB>
                    <a:solidFill>
                      <a:srgbClr val="111111"/>
                    </a:solidFill>
                  </a:tcPr>
                </a:tc>
                <a:extLst>
                  <a:ext uri="{0D108BD9-81ED-4DB2-BD59-A6C34878D82A}">
                    <a16:rowId xmlns:a16="http://schemas.microsoft.com/office/drawing/2014/main" val="3659638631"/>
                  </a:ext>
                </a:extLst>
              </a:tr>
            </a:tbl>
          </a:graphicData>
        </a:graphic>
      </p:graphicFrame>
    </p:spTree>
    <p:extLst>
      <p:ext uri="{BB962C8B-B14F-4D97-AF65-F5344CB8AC3E}">
        <p14:creationId xmlns:p14="http://schemas.microsoft.com/office/powerpoint/2010/main" val="1756972646"/>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90000"/>
              </a:schemeClr>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6ABBF-2450-F048-2231-76F4FD472327}"/>
              </a:ext>
            </a:extLst>
          </p:cNvPr>
          <p:cNvSpPr txBox="1"/>
          <p:nvPr/>
        </p:nvSpPr>
        <p:spPr>
          <a:xfrm>
            <a:off x="915737" y="1657350"/>
            <a:ext cx="7315200" cy="3046988"/>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In order to gain insight into the data, we used:</a:t>
            </a:r>
          </a:p>
          <a:p>
            <a:pPr marL="285750"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Data Collection via REST APIs and Web Scraping</a:t>
            </a:r>
          </a:p>
          <a:p>
            <a:pPr marL="285750"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Exploratory Data Analysis (EDA)</a:t>
            </a:r>
          </a:p>
          <a:p>
            <a:pPr marL="285750"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Data Visualization</a:t>
            </a:r>
          </a:p>
          <a:p>
            <a:pPr marL="285750"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Data Wrangling</a:t>
            </a:r>
          </a:p>
          <a:p>
            <a:pPr marL="285750"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Predictive Analysis</a:t>
            </a:r>
          </a:p>
          <a:p>
            <a:pPr marL="285750" indent="-285750">
              <a:buFont typeface="Arial" panose="020B0604020202020204" pitchFamily="34" charset="0"/>
              <a:buChar char="•"/>
            </a:pP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The findings:</a:t>
            </a:r>
          </a:p>
          <a:p>
            <a:pPr marL="285750"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A</a:t>
            </a:r>
          </a:p>
          <a:p>
            <a:pPr marL="285750"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B</a:t>
            </a:r>
          </a:p>
          <a:p>
            <a:pPr marL="285750"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Over time, SpaceX has been more successful and consistent in retrieving the first-stage booster.</a:t>
            </a:r>
          </a:p>
        </p:txBody>
      </p:sp>
      <p:sp>
        <p:nvSpPr>
          <p:cNvPr id="5" name="Title 1">
            <a:extLst>
              <a:ext uri="{FF2B5EF4-FFF2-40B4-BE49-F238E27FC236}">
                <a16:creationId xmlns:a16="http://schemas.microsoft.com/office/drawing/2014/main" id="{1D00F728-0D2C-AFB1-7D13-4AE73714E475}"/>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a:solidFill>
                  <a:schemeClr val="tx2"/>
                </a:solidFill>
                <a:latin typeface="Courier New" panose="02070309020205020404" pitchFamily="49" charset="0"/>
                <a:cs typeface="Courier New" panose="02070309020205020404" pitchFamily="49" charset="0"/>
              </a:rPr>
              <a:t>Executive Summary</a:t>
            </a:r>
          </a:p>
        </p:txBody>
      </p:sp>
      <p:sp>
        <p:nvSpPr>
          <p:cNvPr id="6" name="Rectangle 5">
            <a:extLst>
              <a:ext uri="{FF2B5EF4-FFF2-40B4-BE49-F238E27FC236}">
                <a16:creationId xmlns:a16="http://schemas.microsoft.com/office/drawing/2014/main" id="{518032B1-FCE2-B7D3-1E54-A9862C02AB50}"/>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0221439"/>
      </p:ext>
    </p:extLst>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434EA919-8C1C-1FFB-A041-F35F3D7EB75B}"/>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Boosters Which Carried the Max Payload</a:t>
            </a:r>
          </a:p>
        </p:txBody>
      </p:sp>
      <p:sp>
        <p:nvSpPr>
          <p:cNvPr id="6" name="Rectangle 5">
            <a:extLst>
              <a:ext uri="{FF2B5EF4-FFF2-40B4-BE49-F238E27FC236}">
                <a16:creationId xmlns:a16="http://schemas.microsoft.com/office/drawing/2014/main" id="{A36287F2-48E4-9F38-2CCC-A0F72B1CF70F}"/>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BFB2A5-38B1-9E7D-97B1-8A5BD4A4D062}"/>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C24F57F5-463A-E78B-0CF2-7F7657082F2B}"/>
              </a:ext>
            </a:extLst>
          </p:cNvPr>
          <p:cNvSpPr txBox="1"/>
          <p:nvPr/>
        </p:nvSpPr>
        <p:spPr>
          <a:xfrm>
            <a:off x="914400" y="1657351"/>
            <a:ext cx="7315200" cy="71558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Query: SELECT </a:t>
            </a:r>
            <a:r>
              <a:rPr lang="en-US" dirty="0" err="1">
                <a:latin typeface="Courier New" panose="02070309020205020404" pitchFamily="49" charset="0"/>
                <a:cs typeface="Courier New" panose="02070309020205020404" pitchFamily="49" charset="0"/>
              </a:rPr>
              <a:t>Booster_Version</a:t>
            </a:r>
            <a:r>
              <a:rPr lang="en-US" dirty="0">
                <a:latin typeface="Courier New" panose="02070309020205020404" pitchFamily="49" charset="0"/>
                <a:cs typeface="Courier New" panose="02070309020205020404" pitchFamily="49" charset="0"/>
              </a:rPr>
              <a:t> FROM SPACEXTABLE</a:t>
            </a:r>
          </a:p>
          <a:p>
            <a:r>
              <a:rPr lang="en-US" dirty="0">
                <a:latin typeface="Courier New" panose="02070309020205020404" pitchFamily="49" charset="0"/>
                <a:cs typeface="Courier New" panose="02070309020205020404" pitchFamily="49" charset="0"/>
              </a:rPr>
              <a:t>    WHERE PAYLOAD_MASS__KG_ = (SELECT MAX(PAYLOAD_MASS__KG_)</a:t>
            </a:r>
          </a:p>
          <a:p>
            <a:r>
              <a:rPr lang="en-US" dirty="0">
                <a:latin typeface="Courier New" panose="02070309020205020404" pitchFamily="49" charset="0"/>
                <a:cs typeface="Courier New" panose="02070309020205020404" pitchFamily="49" charset="0"/>
              </a:rPr>
              <a:t>    FROM SPACEXTABLE);</a:t>
            </a:r>
          </a:p>
        </p:txBody>
      </p:sp>
      <p:sp>
        <p:nvSpPr>
          <p:cNvPr id="9" name="TextBox 8">
            <a:extLst>
              <a:ext uri="{FF2B5EF4-FFF2-40B4-BE49-F238E27FC236}">
                <a16:creationId xmlns:a16="http://schemas.microsoft.com/office/drawing/2014/main" id="{B7FF5CDA-4B1C-E828-0165-6B8079312BF2}"/>
              </a:ext>
            </a:extLst>
          </p:cNvPr>
          <p:cNvSpPr txBox="1"/>
          <p:nvPr/>
        </p:nvSpPr>
        <p:spPr>
          <a:xfrm>
            <a:off x="914400" y="4433753"/>
            <a:ext cx="7315200" cy="5078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selects every booster which has carried a payload with mass equal to the maximum.</a:t>
            </a:r>
          </a:p>
        </p:txBody>
      </p:sp>
      <p:graphicFrame>
        <p:nvGraphicFramePr>
          <p:cNvPr id="10" name="Table 9">
            <a:extLst>
              <a:ext uri="{FF2B5EF4-FFF2-40B4-BE49-F238E27FC236}">
                <a16:creationId xmlns:a16="http://schemas.microsoft.com/office/drawing/2014/main" id="{3726FF98-9B35-310B-B565-4A5D1D773B76}"/>
              </a:ext>
            </a:extLst>
          </p:cNvPr>
          <p:cNvGraphicFramePr>
            <a:graphicFrameLocks noGrp="1"/>
          </p:cNvGraphicFramePr>
          <p:nvPr>
            <p:extLst>
              <p:ext uri="{D42A27DB-BD31-4B8C-83A1-F6EECF244321}">
                <p14:modId xmlns:p14="http://schemas.microsoft.com/office/powerpoint/2010/main" val="1433335768"/>
              </p:ext>
            </p:extLst>
          </p:nvPr>
        </p:nvGraphicFramePr>
        <p:xfrm>
          <a:off x="7631463" y="1554912"/>
          <a:ext cx="1196274" cy="3262311"/>
        </p:xfrm>
        <a:graphic>
          <a:graphicData uri="http://schemas.openxmlformats.org/drawingml/2006/table">
            <a:tbl>
              <a:tblPr/>
              <a:tblGrid>
                <a:gridCol w="1196274">
                  <a:extLst>
                    <a:ext uri="{9D8B030D-6E8A-4147-A177-3AD203B41FA5}">
                      <a16:colId xmlns:a16="http://schemas.microsoft.com/office/drawing/2014/main" val="927076002"/>
                    </a:ext>
                  </a:extLst>
                </a:gridCol>
              </a:tblGrid>
              <a:tr h="250947">
                <a:tc>
                  <a:txBody>
                    <a:bodyPr/>
                    <a:lstStyle/>
                    <a:p>
                      <a:pPr algn="r" fontAlgn="ctr"/>
                      <a:r>
                        <a:rPr lang="en-US" sz="1100" b="1">
                          <a:solidFill>
                            <a:schemeClr val="bg1"/>
                          </a:solidFill>
                          <a:effectLst/>
                        </a:rPr>
                        <a:t>Booster_Version</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3095840896"/>
                  </a:ext>
                </a:extLst>
              </a:tr>
              <a:tr h="250947">
                <a:tc>
                  <a:txBody>
                    <a:bodyPr/>
                    <a:lstStyle/>
                    <a:p>
                      <a:pPr algn="r" fontAlgn="ctr"/>
                      <a:r>
                        <a:rPr lang="en-US" sz="1100">
                          <a:solidFill>
                            <a:schemeClr val="bg1"/>
                          </a:solidFill>
                          <a:effectLst/>
                        </a:rPr>
                        <a:t>F9 B5 B1048.4</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1864942102"/>
                  </a:ext>
                </a:extLst>
              </a:tr>
              <a:tr h="250947">
                <a:tc>
                  <a:txBody>
                    <a:bodyPr/>
                    <a:lstStyle/>
                    <a:p>
                      <a:pPr algn="r" fontAlgn="ctr"/>
                      <a:r>
                        <a:rPr lang="en-US" sz="1100">
                          <a:solidFill>
                            <a:schemeClr val="bg1"/>
                          </a:solidFill>
                          <a:effectLst/>
                        </a:rPr>
                        <a:t>F9 B5 B1049.4</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605329099"/>
                  </a:ext>
                </a:extLst>
              </a:tr>
              <a:tr h="250947">
                <a:tc>
                  <a:txBody>
                    <a:bodyPr/>
                    <a:lstStyle/>
                    <a:p>
                      <a:pPr algn="r" fontAlgn="ctr"/>
                      <a:r>
                        <a:rPr lang="en-US" sz="1100">
                          <a:solidFill>
                            <a:schemeClr val="bg1"/>
                          </a:solidFill>
                          <a:effectLst/>
                        </a:rPr>
                        <a:t>F9 B5 B1051.3</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676894946"/>
                  </a:ext>
                </a:extLst>
              </a:tr>
              <a:tr h="250947">
                <a:tc>
                  <a:txBody>
                    <a:bodyPr/>
                    <a:lstStyle/>
                    <a:p>
                      <a:pPr algn="r" fontAlgn="ctr"/>
                      <a:r>
                        <a:rPr lang="en-US" sz="1100">
                          <a:solidFill>
                            <a:schemeClr val="bg1"/>
                          </a:solidFill>
                          <a:effectLst/>
                        </a:rPr>
                        <a:t>F9 B5 B1056.4</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2178763814"/>
                  </a:ext>
                </a:extLst>
              </a:tr>
              <a:tr h="250947">
                <a:tc>
                  <a:txBody>
                    <a:bodyPr/>
                    <a:lstStyle/>
                    <a:p>
                      <a:pPr algn="r" fontAlgn="ctr"/>
                      <a:r>
                        <a:rPr lang="en-US" sz="1100">
                          <a:solidFill>
                            <a:schemeClr val="bg1"/>
                          </a:solidFill>
                          <a:effectLst/>
                        </a:rPr>
                        <a:t>F9 B5 B1048.5</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690243482"/>
                  </a:ext>
                </a:extLst>
              </a:tr>
              <a:tr h="250947">
                <a:tc>
                  <a:txBody>
                    <a:bodyPr/>
                    <a:lstStyle/>
                    <a:p>
                      <a:pPr algn="r" fontAlgn="ctr"/>
                      <a:r>
                        <a:rPr lang="en-US" sz="1100">
                          <a:solidFill>
                            <a:schemeClr val="bg1"/>
                          </a:solidFill>
                          <a:effectLst/>
                        </a:rPr>
                        <a:t>F9 B5 B1051.4</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128163435"/>
                  </a:ext>
                </a:extLst>
              </a:tr>
              <a:tr h="250947">
                <a:tc>
                  <a:txBody>
                    <a:bodyPr/>
                    <a:lstStyle/>
                    <a:p>
                      <a:pPr algn="r" fontAlgn="ctr"/>
                      <a:r>
                        <a:rPr lang="en-US" sz="1100">
                          <a:solidFill>
                            <a:schemeClr val="bg1"/>
                          </a:solidFill>
                          <a:effectLst/>
                        </a:rPr>
                        <a:t>F9 B5 B1049.5</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3070068677"/>
                  </a:ext>
                </a:extLst>
              </a:tr>
              <a:tr h="250947">
                <a:tc>
                  <a:txBody>
                    <a:bodyPr/>
                    <a:lstStyle/>
                    <a:p>
                      <a:pPr algn="r" fontAlgn="ctr"/>
                      <a:r>
                        <a:rPr lang="en-US" sz="1100">
                          <a:solidFill>
                            <a:schemeClr val="bg1"/>
                          </a:solidFill>
                          <a:effectLst/>
                        </a:rPr>
                        <a:t>F9 B5 B1060.2</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306868263"/>
                  </a:ext>
                </a:extLst>
              </a:tr>
              <a:tr h="250947">
                <a:tc>
                  <a:txBody>
                    <a:bodyPr/>
                    <a:lstStyle/>
                    <a:p>
                      <a:pPr algn="r" fontAlgn="ctr"/>
                      <a:r>
                        <a:rPr lang="en-US" sz="1100">
                          <a:solidFill>
                            <a:schemeClr val="bg1"/>
                          </a:solidFill>
                          <a:effectLst/>
                        </a:rPr>
                        <a:t>F9 B5 B1058.3</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2298567747"/>
                  </a:ext>
                </a:extLst>
              </a:tr>
              <a:tr h="250947">
                <a:tc>
                  <a:txBody>
                    <a:bodyPr/>
                    <a:lstStyle/>
                    <a:p>
                      <a:pPr algn="r" fontAlgn="ctr"/>
                      <a:r>
                        <a:rPr lang="en-US" sz="1100">
                          <a:solidFill>
                            <a:schemeClr val="bg1"/>
                          </a:solidFill>
                          <a:effectLst/>
                        </a:rPr>
                        <a:t>F9 B5 B1051.6</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4102561044"/>
                  </a:ext>
                </a:extLst>
              </a:tr>
              <a:tr h="250947">
                <a:tc>
                  <a:txBody>
                    <a:bodyPr/>
                    <a:lstStyle/>
                    <a:p>
                      <a:pPr algn="r" fontAlgn="ctr"/>
                      <a:r>
                        <a:rPr lang="en-US" sz="1100">
                          <a:solidFill>
                            <a:schemeClr val="bg1"/>
                          </a:solidFill>
                          <a:effectLst/>
                        </a:rPr>
                        <a:t>F9 B5 B1060.3</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1814754214"/>
                  </a:ext>
                </a:extLst>
              </a:tr>
              <a:tr h="250947">
                <a:tc>
                  <a:txBody>
                    <a:bodyPr/>
                    <a:lstStyle/>
                    <a:p>
                      <a:pPr algn="r" fontAlgn="ctr"/>
                      <a:r>
                        <a:rPr lang="en-US" sz="1100" dirty="0">
                          <a:solidFill>
                            <a:schemeClr val="bg1"/>
                          </a:solidFill>
                          <a:effectLst/>
                        </a:rPr>
                        <a:t>F9 B5 B1049.7</a:t>
                      </a:r>
                    </a:p>
                  </a:txBody>
                  <a:tcPr marL="77214" marR="77214" marT="38607" marB="38607" anchor="ctr">
                    <a:lnL>
                      <a:noFill/>
                    </a:lnL>
                    <a:lnR>
                      <a:noFill/>
                    </a:lnR>
                    <a:lnT>
                      <a:noFill/>
                    </a:lnT>
                    <a:lnB>
                      <a:noFill/>
                    </a:lnB>
                    <a:solidFill>
                      <a:srgbClr val="111111"/>
                    </a:solidFill>
                  </a:tcPr>
                </a:tc>
                <a:extLst>
                  <a:ext uri="{0D108BD9-81ED-4DB2-BD59-A6C34878D82A}">
                    <a16:rowId xmlns:a16="http://schemas.microsoft.com/office/drawing/2014/main" val="3904727201"/>
                  </a:ext>
                </a:extLst>
              </a:tr>
            </a:tbl>
          </a:graphicData>
        </a:graphic>
      </p:graphicFrame>
    </p:spTree>
    <p:extLst>
      <p:ext uri="{BB962C8B-B14F-4D97-AF65-F5344CB8AC3E}">
        <p14:creationId xmlns:p14="http://schemas.microsoft.com/office/powerpoint/2010/main" val="3566646398"/>
      </p:ext>
    </p:extLst>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EF49FCA3-D064-207E-8512-C2413153057E}"/>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2015 Launch Records</a:t>
            </a:r>
          </a:p>
        </p:txBody>
      </p:sp>
      <p:sp>
        <p:nvSpPr>
          <p:cNvPr id="6" name="Rectangle 5">
            <a:extLst>
              <a:ext uri="{FF2B5EF4-FFF2-40B4-BE49-F238E27FC236}">
                <a16:creationId xmlns:a16="http://schemas.microsoft.com/office/drawing/2014/main" id="{889A407F-5AF9-51F2-E7FF-F543A97944AF}"/>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964AA9-1666-6167-4453-6CF030183E3B}"/>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859ACB99-5DB8-F001-15B2-69DC2BF924C1}"/>
              </a:ext>
            </a:extLst>
          </p:cNvPr>
          <p:cNvSpPr txBox="1"/>
          <p:nvPr/>
        </p:nvSpPr>
        <p:spPr>
          <a:xfrm>
            <a:off x="914400" y="1657351"/>
            <a:ext cx="731520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Query: SELECT </a:t>
            </a:r>
            <a:r>
              <a:rPr lang="en-US" dirty="0" err="1">
                <a:latin typeface="Courier New" panose="02070309020205020404" pitchFamily="49" charset="0"/>
                <a:cs typeface="Courier New" panose="02070309020205020404" pitchFamily="49" charset="0"/>
              </a:rPr>
              <a:t>substr</a:t>
            </a:r>
            <a:r>
              <a:rPr lang="en-US" dirty="0">
                <a:latin typeface="Courier New" panose="02070309020205020404" pitchFamily="49" charset="0"/>
                <a:cs typeface="Courier New" panose="02070309020205020404" pitchFamily="49" charset="0"/>
              </a:rPr>
              <a:t>(Date, 6,2), </a:t>
            </a:r>
            <a:r>
              <a:rPr lang="en-US" dirty="0" err="1">
                <a:latin typeface="Courier New" panose="02070309020205020404" pitchFamily="49" charset="0"/>
                <a:cs typeface="Courier New" panose="02070309020205020404" pitchFamily="49" charset="0"/>
              </a:rPr>
              <a:t>Landing_Outcome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Booster_Version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Launch_Site</a:t>
            </a:r>
            <a:r>
              <a:rPr lang="en-US" dirty="0">
                <a:latin typeface="Courier New" panose="02070309020205020404" pitchFamily="49" charset="0"/>
                <a:cs typeface="Courier New" panose="02070309020205020404" pitchFamily="49" charset="0"/>
              </a:rPr>
              <a:t> FROM SPACEXTABLE</a:t>
            </a:r>
          </a:p>
          <a:p>
            <a:r>
              <a:rPr lang="en-US" dirty="0">
                <a:latin typeface="Courier New" panose="02070309020205020404" pitchFamily="49" charset="0"/>
                <a:cs typeface="Courier New" panose="02070309020205020404" pitchFamily="49" charset="0"/>
              </a:rPr>
              <a:t>    WHERE </a:t>
            </a:r>
            <a:r>
              <a:rPr lang="en-US" dirty="0" err="1">
                <a:latin typeface="Courier New" panose="02070309020205020404" pitchFamily="49" charset="0"/>
                <a:cs typeface="Courier New" panose="02070309020205020404" pitchFamily="49" charset="0"/>
              </a:rPr>
              <a:t>substr</a:t>
            </a:r>
            <a:r>
              <a:rPr lang="en-US" dirty="0">
                <a:latin typeface="Courier New" panose="02070309020205020404" pitchFamily="49" charset="0"/>
                <a:cs typeface="Courier New" panose="02070309020205020404" pitchFamily="49" charset="0"/>
              </a:rPr>
              <a:t>(Date,0,5)='2015’</a:t>
            </a:r>
          </a:p>
          <a:p>
            <a:r>
              <a:rPr lang="en-US" dirty="0">
                <a:latin typeface="Courier New" panose="02070309020205020404" pitchFamily="49" charset="0"/>
                <a:cs typeface="Courier New" panose="02070309020205020404" pitchFamily="49" charset="0"/>
              </a:rPr>
              <a:t>    GROUP BY </a:t>
            </a:r>
            <a:r>
              <a:rPr lang="en-US" dirty="0" err="1">
                <a:latin typeface="Courier New" panose="02070309020205020404" pitchFamily="49" charset="0"/>
                <a:cs typeface="Courier New" panose="02070309020205020404" pitchFamily="49" charset="0"/>
              </a:rPr>
              <a:t>substr</a:t>
            </a:r>
            <a:r>
              <a:rPr lang="en-US" dirty="0">
                <a:latin typeface="Courier New" panose="02070309020205020404" pitchFamily="49" charset="0"/>
                <a:cs typeface="Courier New" panose="02070309020205020404" pitchFamily="49" charset="0"/>
              </a:rPr>
              <a:t>(Date, 6,2);</a:t>
            </a:r>
          </a:p>
        </p:txBody>
      </p:sp>
      <p:sp>
        <p:nvSpPr>
          <p:cNvPr id="9" name="TextBox 8">
            <a:extLst>
              <a:ext uri="{FF2B5EF4-FFF2-40B4-BE49-F238E27FC236}">
                <a16:creationId xmlns:a16="http://schemas.microsoft.com/office/drawing/2014/main" id="{8167CE59-041A-6E37-1E26-4753522014C8}"/>
              </a:ext>
            </a:extLst>
          </p:cNvPr>
          <p:cNvSpPr txBox="1"/>
          <p:nvPr/>
        </p:nvSpPr>
        <p:spPr>
          <a:xfrm>
            <a:off x="914400" y="4433753"/>
            <a:ext cx="7315200" cy="30008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counts the number of failures by type in the year 2015.</a:t>
            </a:r>
          </a:p>
        </p:txBody>
      </p:sp>
      <p:graphicFrame>
        <p:nvGraphicFramePr>
          <p:cNvPr id="10" name="Table 9">
            <a:extLst>
              <a:ext uri="{FF2B5EF4-FFF2-40B4-BE49-F238E27FC236}">
                <a16:creationId xmlns:a16="http://schemas.microsoft.com/office/drawing/2014/main" id="{1522CD86-5566-092B-34C6-E8FC93C7F49A}"/>
              </a:ext>
            </a:extLst>
          </p:cNvPr>
          <p:cNvGraphicFramePr>
            <a:graphicFrameLocks noGrp="1"/>
          </p:cNvGraphicFramePr>
          <p:nvPr>
            <p:extLst>
              <p:ext uri="{D42A27DB-BD31-4B8C-83A1-F6EECF244321}">
                <p14:modId xmlns:p14="http://schemas.microsoft.com/office/powerpoint/2010/main" val="2395531410"/>
              </p:ext>
            </p:extLst>
          </p:nvPr>
        </p:nvGraphicFramePr>
        <p:xfrm>
          <a:off x="754380" y="2596366"/>
          <a:ext cx="7886700" cy="1706880"/>
        </p:xfrm>
        <a:graphic>
          <a:graphicData uri="http://schemas.openxmlformats.org/drawingml/2006/table">
            <a:tbl>
              <a:tblPr/>
              <a:tblGrid>
                <a:gridCol w="1971675">
                  <a:extLst>
                    <a:ext uri="{9D8B030D-6E8A-4147-A177-3AD203B41FA5}">
                      <a16:colId xmlns:a16="http://schemas.microsoft.com/office/drawing/2014/main" val="847538380"/>
                    </a:ext>
                  </a:extLst>
                </a:gridCol>
                <a:gridCol w="1971675">
                  <a:extLst>
                    <a:ext uri="{9D8B030D-6E8A-4147-A177-3AD203B41FA5}">
                      <a16:colId xmlns:a16="http://schemas.microsoft.com/office/drawing/2014/main" val="3389542004"/>
                    </a:ext>
                  </a:extLst>
                </a:gridCol>
                <a:gridCol w="1971675">
                  <a:extLst>
                    <a:ext uri="{9D8B030D-6E8A-4147-A177-3AD203B41FA5}">
                      <a16:colId xmlns:a16="http://schemas.microsoft.com/office/drawing/2014/main" val="3987364892"/>
                    </a:ext>
                  </a:extLst>
                </a:gridCol>
                <a:gridCol w="1971675">
                  <a:extLst>
                    <a:ext uri="{9D8B030D-6E8A-4147-A177-3AD203B41FA5}">
                      <a16:colId xmlns:a16="http://schemas.microsoft.com/office/drawing/2014/main" val="2214484778"/>
                    </a:ext>
                  </a:extLst>
                </a:gridCol>
              </a:tblGrid>
              <a:tr h="222425">
                <a:tc>
                  <a:txBody>
                    <a:bodyPr/>
                    <a:lstStyle/>
                    <a:p>
                      <a:pPr algn="r" fontAlgn="ctr"/>
                      <a:r>
                        <a:rPr lang="en-US" sz="1000" b="1">
                          <a:solidFill>
                            <a:schemeClr val="bg1"/>
                          </a:solidFill>
                          <a:effectLst/>
                        </a:rPr>
                        <a:t>substr(Date, 6,2)</a:t>
                      </a:r>
                    </a:p>
                  </a:txBody>
                  <a:tcPr anchor="ctr">
                    <a:lnL>
                      <a:noFill/>
                    </a:lnL>
                    <a:lnR>
                      <a:noFill/>
                    </a:lnR>
                    <a:lnT>
                      <a:noFill/>
                    </a:lnT>
                    <a:lnB>
                      <a:noFill/>
                    </a:lnB>
                    <a:solidFill>
                      <a:srgbClr val="111111"/>
                    </a:solidFill>
                  </a:tcPr>
                </a:tc>
                <a:tc>
                  <a:txBody>
                    <a:bodyPr/>
                    <a:lstStyle/>
                    <a:p>
                      <a:pPr algn="r" fontAlgn="ctr"/>
                      <a:r>
                        <a:rPr lang="en-US" sz="1000" b="1">
                          <a:solidFill>
                            <a:schemeClr val="bg1"/>
                          </a:solidFill>
                          <a:effectLst/>
                        </a:rPr>
                        <a:t>Landing_Outcome</a:t>
                      </a:r>
                    </a:p>
                  </a:txBody>
                  <a:tcPr anchor="ctr">
                    <a:lnL>
                      <a:noFill/>
                    </a:lnL>
                    <a:lnR>
                      <a:noFill/>
                    </a:lnR>
                    <a:lnT>
                      <a:noFill/>
                    </a:lnT>
                    <a:lnB>
                      <a:noFill/>
                    </a:lnB>
                    <a:solidFill>
                      <a:srgbClr val="111111"/>
                    </a:solidFill>
                  </a:tcPr>
                </a:tc>
                <a:tc>
                  <a:txBody>
                    <a:bodyPr/>
                    <a:lstStyle/>
                    <a:p>
                      <a:pPr algn="r" fontAlgn="ctr"/>
                      <a:r>
                        <a:rPr lang="en-US" sz="1000" b="1">
                          <a:solidFill>
                            <a:schemeClr val="bg1"/>
                          </a:solidFill>
                          <a:effectLst/>
                        </a:rPr>
                        <a:t>Booster_Version</a:t>
                      </a:r>
                    </a:p>
                  </a:txBody>
                  <a:tcPr anchor="ctr">
                    <a:lnL>
                      <a:noFill/>
                    </a:lnL>
                    <a:lnR>
                      <a:noFill/>
                    </a:lnR>
                    <a:lnT>
                      <a:noFill/>
                    </a:lnT>
                    <a:lnB>
                      <a:noFill/>
                    </a:lnB>
                    <a:solidFill>
                      <a:srgbClr val="111111"/>
                    </a:solidFill>
                  </a:tcPr>
                </a:tc>
                <a:tc>
                  <a:txBody>
                    <a:bodyPr/>
                    <a:lstStyle/>
                    <a:p>
                      <a:pPr algn="r" fontAlgn="ctr"/>
                      <a:r>
                        <a:rPr lang="en-US" sz="1000" b="1">
                          <a:solidFill>
                            <a:schemeClr val="bg1"/>
                          </a:solidFill>
                          <a:effectLst/>
                        </a:rPr>
                        <a:t>Launch_Site</a:t>
                      </a:r>
                    </a:p>
                  </a:txBody>
                  <a:tcPr anchor="ctr">
                    <a:lnL>
                      <a:noFill/>
                    </a:lnL>
                    <a:lnR>
                      <a:noFill/>
                    </a:lnR>
                    <a:lnT>
                      <a:noFill/>
                    </a:lnT>
                    <a:lnB>
                      <a:noFill/>
                    </a:lnB>
                    <a:solidFill>
                      <a:srgbClr val="111111"/>
                    </a:solidFill>
                  </a:tcPr>
                </a:tc>
                <a:extLst>
                  <a:ext uri="{0D108BD9-81ED-4DB2-BD59-A6C34878D82A}">
                    <a16:rowId xmlns:a16="http://schemas.microsoft.com/office/drawing/2014/main" val="4055906763"/>
                  </a:ext>
                </a:extLst>
              </a:tr>
              <a:tr h="222425">
                <a:tc>
                  <a:txBody>
                    <a:bodyPr/>
                    <a:lstStyle/>
                    <a:p>
                      <a:pPr algn="r" fontAlgn="ctr"/>
                      <a:r>
                        <a:rPr lang="en-US" sz="1000">
                          <a:solidFill>
                            <a:schemeClr val="bg1"/>
                          </a:solidFill>
                          <a:effectLst/>
                        </a:rPr>
                        <a:t>01</a:t>
                      </a:r>
                    </a:p>
                  </a:txBody>
                  <a:tcPr anchor="ctr">
                    <a:lnL>
                      <a:noFill/>
                    </a:lnL>
                    <a:lnR>
                      <a:noFill/>
                    </a:lnR>
                    <a:lnT>
                      <a:noFill/>
                    </a:lnT>
                    <a:lnB>
                      <a:noFill/>
                    </a:lnB>
                    <a:solidFill>
                      <a:srgbClr val="111111"/>
                    </a:solidFill>
                  </a:tcPr>
                </a:tc>
                <a:tc>
                  <a:txBody>
                    <a:bodyPr/>
                    <a:lstStyle/>
                    <a:p>
                      <a:pPr algn="r" fontAlgn="ctr"/>
                      <a:r>
                        <a:rPr lang="en-US" sz="1000" dirty="0">
                          <a:solidFill>
                            <a:schemeClr val="bg1"/>
                          </a:solidFill>
                          <a:effectLst/>
                        </a:rPr>
                        <a:t>Failure (drone ship)</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F9 v1.1 B1012</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CCAFS LC-40</a:t>
                      </a:r>
                    </a:p>
                  </a:txBody>
                  <a:tcPr anchor="ctr">
                    <a:lnL>
                      <a:noFill/>
                    </a:lnL>
                    <a:lnR>
                      <a:noFill/>
                    </a:lnR>
                    <a:lnT>
                      <a:noFill/>
                    </a:lnT>
                    <a:lnB>
                      <a:noFill/>
                    </a:lnB>
                    <a:solidFill>
                      <a:srgbClr val="111111"/>
                    </a:solidFill>
                  </a:tcPr>
                </a:tc>
                <a:extLst>
                  <a:ext uri="{0D108BD9-81ED-4DB2-BD59-A6C34878D82A}">
                    <a16:rowId xmlns:a16="http://schemas.microsoft.com/office/drawing/2014/main" val="3048736793"/>
                  </a:ext>
                </a:extLst>
              </a:tr>
              <a:tr h="222425">
                <a:tc>
                  <a:txBody>
                    <a:bodyPr/>
                    <a:lstStyle/>
                    <a:p>
                      <a:pPr algn="r" fontAlgn="ctr"/>
                      <a:r>
                        <a:rPr lang="en-US" sz="1000">
                          <a:solidFill>
                            <a:schemeClr val="bg1"/>
                          </a:solidFill>
                          <a:effectLst/>
                        </a:rPr>
                        <a:t>02</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Controlled (ocean)</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F9 v1.1 B1013</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CCAFS LC-40</a:t>
                      </a:r>
                    </a:p>
                  </a:txBody>
                  <a:tcPr anchor="ctr">
                    <a:lnL>
                      <a:noFill/>
                    </a:lnL>
                    <a:lnR>
                      <a:noFill/>
                    </a:lnR>
                    <a:lnT>
                      <a:noFill/>
                    </a:lnT>
                    <a:lnB>
                      <a:noFill/>
                    </a:lnB>
                    <a:solidFill>
                      <a:srgbClr val="111111"/>
                    </a:solidFill>
                  </a:tcPr>
                </a:tc>
                <a:extLst>
                  <a:ext uri="{0D108BD9-81ED-4DB2-BD59-A6C34878D82A}">
                    <a16:rowId xmlns:a16="http://schemas.microsoft.com/office/drawing/2014/main" val="2713488184"/>
                  </a:ext>
                </a:extLst>
              </a:tr>
              <a:tr h="222425">
                <a:tc>
                  <a:txBody>
                    <a:bodyPr/>
                    <a:lstStyle/>
                    <a:p>
                      <a:pPr algn="r" fontAlgn="ctr"/>
                      <a:r>
                        <a:rPr lang="en-US" sz="1000">
                          <a:solidFill>
                            <a:schemeClr val="bg1"/>
                          </a:solidFill>
                          <a:effectLst/>
                        </a:rPr>
                        <a:t>03</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No attempt</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F9 v1.1 B1014</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CCAFS LC-40</a:t>
                      </a:r>
                    </a:p>
                  </a:txBody>
                  <a:tcPr anchor="ctr">
                    <a:lnL>
                      <a:noFill/>
                    </a:lnL>
                    <a:lnR>
                      <a:noFill/>
                    </a:lnR>
                    <a:lnT>
                      <a:noFill/>
                    </a:lnT>
                    <a:lnB>
                      <a:noFill/>
                    </a:lnB>
                    <a:solidFill>
                      <a:srgbClr val="111111"/>
                    </a:solidFill>
                  </a:tcPr>
                </a:tc>
                <a:extLst>
                  <a:ext uri="{0D108BD9-81ED-4DB2-BD59-A6C34878D82A}">
                    <a16:rowId xmlns:a16="http://schemas.microsoft.com/office/drawing/2014/main" val="2729432646"/>
                  </a:ext>
                </a:extLst>
              </a:tr>
              <a:tr h="222425">
                <a:tc>
                  <a:txBody>
                    <a:bodyPr/>
                    <a:lstStyle/>
                    <a:p>
                      <a:pPr algn="r" fontAlgn="ctr"/>
                      <a:r>
                        <a:rPr lang="en-US" sz="1000">
                          <a:solidFill>
                            <a:schemeClr val="bg1"/>
                          </a:solidFill>
                          <a:effectLst/>
                        </a:rPr>
                        <a:t>04</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Failure (drone ship)</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F9 v1.1 B1015</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CCAFS LC-40</a:t>
                      </a:r>
                    </a:p>
                  </a:txBody>
                  <a:tcPr anchor="ctr">
                    <a:lnL>
                      <a:noFill/>
                    </a:lnL>
                    <a:lnR>
                      <a:noFill/>
                    </a:lnR>
                    <a:lnT>
                      <a:noFill/>
                    </a:lnT>
                    <a:lnB>
                      <a:noFill/>
                    </a:lnB>
                    <a:solidFill>
                      <a:srgbClr val="111111"/>
                    </a:solidFill>
                  </a:tcPr>
                </a:tc>
                <a:extLst>
                  <a:ext uri="{0D108BD9-81ED-4DB2-BD59-A6C34878D82A}">
                    <a16:rowId xmlns:a16="http://schemas.microsoft.com/office/drawing/2014/main" val="2643638808"/>
                  </a:ext>
                </a:extLst>
              </a:tr>
              <a:tr h="222425">
                <a:tc>
                  <a:txBody>
                    <a:bodyPr/>
                    <a:lstStyle/>
                    <a:p>
                      <a:pPr algn="r" fontAlgn="ctr"/>
                      <a:r>
                        <a:rPr lang="en-US" sz="1000">
                          <a:solidFill>
                            <a:schemeClr val="bg1"/>
                          </a:solidFill>
                          <a:effectLst/>
                        </a:rPr>
                        <a:t>06</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Precluded (drone ship)</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F9 v1.1 B1018</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CCAFS LC-40</a:t>
                      </a:r>
                    </a:p>
                  </a:txBody>
                  <a:tcPr anchor="ctr">
                    <a:lnL>
                      <a:noFill/>
                    </a:lnL>
                    <a:lnR>
                      <a:noFill/>
                    </a:lnR>
                    <a:lnT>
                      <a:noFill/>
                    </a:lnT>
                    <a:lnB>
                      <a:noFill/>
                    </a:lnB>
                    <a:solidFill>
                      <a:srgbClr val="111111"/>
                    </a:solidFill>
                  </a:tcPr>
                </a:tc>
                <a:extLst>
                  <a:ext uri="{0D108BD9-81ED-4DB2-BD59-A6C34878D82A}">
                    <a16:rowId xmlns:a16="http://schemas.microsoft.com/office/drawing/2014/main" val="520793999"/>
                  </a:ext>
                </a:extLst>
              </a:tr>
              <a:tr h="222425">
                <a:tc>
                  <a:txBody>
                    <a:bodyPr/>
                    <a:lstStyle/>
                    <a:p>
                      <a:pPr algn="r" fontAlgn="ctr"/>
                      <a:r>
                        <a:rPr lang="en-US" sz="1000">
                          <a:solidFill>
                            <a:schemeClr val="bg1"/>
                          </a:solidFill>
                          <a:effectLst/>
                        </a:rPr>
                        <a:t>12</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Success (ground pad)</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F9 FT B1019</a:t>
                      </a:r>
                    </a:p>
                  </a:txBody>
                  <a:tcPr anchor="ctr">
                    <a:lnL>
                      <a:noFill/>
                    </a:lnL>
                    <a:lnR>
                      <a:noFill/>
                    </a:lnR>
                    <a:lnT>
                      <a:noFill/>
                    </a:lnT>
                    <a:lnB>
                      <a:noFill/>
                    </a:lnB>
                    <a:solidFill>
                      <a:srgbClr val="111111"/>
                    </a:solidFill>
                  </a:tcPr>
                </a:tc>
                <a:tc>
                  <a:txBody>
                    <a:bodyPr/>
                    <a:lstStyle/>
                    <a:p>
                      <a:pPr algn="r" fontAlgn="ctr"/>
                      <a:r>
                        <a:rPr lang="en-US" sz="1000" dirty="0">
                          <a:solidFill>
                            <a:schemeClr val="bg1"/>
                          </a:solidFill>
                          <a:effectLst/>
                        </a:rPr>
                        <a:t>CCAFS LC-40</a:t>
                      </a:r>
                    </a:p>
                  </a:txBody>
                  <a:tcPr anchor="ctr">
                    <a:lnL>
                      <a:noFill/>
                    </a:lnL>
                    <a:lnR>
                      <a:noFill/>
                    </a:lnR>
                    <a:lnT>
                      <a:noFill/>
                    </a:lnT>
                    <a:lnB>
                      <a:noFill/>
                    </a:lnB>
                    <a:solidFill>
                      <a:srgbClr val="111111"/>
                    </a:solidFill>
                  </a:tcPr>
                </a:tc>
                <a:extLst>
                  <a:ext uri="{0D108BD9-81ED-4DB2-BD59-A6C34878D82A}">
                    <a16:rowId xmlns:a16="http://schemas.microsoft.com/office/drawing/2014/main" val="2321236508"/>
                  </a:ext>
                </a:extLst>
              </a:tr>
            </a:tbl>
          </a:graphicData>
        </a:graphic>
      </p:graphicFrame>
    </p:spTree>
    <p:extLst>
      <p:ext uri="{BB962C8B-B14F-4D97-AF65-F5344CB8AC3E}">
        <p14:creationId xmlns:p14="http://schemas.microsoft.com/office/powerpoint/2010/main" val="1398439132"/>
      </p:ext>
    </p:extLst>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20000"/>
                <a:lumOff val="8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2DC81E57-4E46-E31F-837E-6B4CA713D0B5}"/>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2"/>
                </a:solidFill>
                <a:latin typeface="Courier New" panose="02070309020205020404" pitchFamily="49" charset="0"/>
                <a:cs typeface="Courier New" panose="02070309020205020404" pitchFamily="49" charset="0"/>
              </a:rPr>
              <a:t>Ranking Outcomes Between</a:t>
            </a:r>
          </a:p>
          <a:p>
            <a:r>
              <a:rPr lang="en-US" sz="2400" dirty="0">
                <a:solidFill>
                  <a:schemeClr val="accent2"/>
                </a:solidFill>
                <a:latin typeface="Courier New" panose="02070309020205020404" pitchFamily="49" charset="0"/>
                <a:cs typeface="Courier New" panose="02070309020205020404" pitchFamily="49" charset="0"/>
              </a:rPr>
              <a:t>2010-06-04 and 2017-03-20</a:t>
            </a:r>
          </a:p>
        </p:txBody>
      </p:sp>
      <p:sp>
        <p:nvSpPr>
          <p:cNvPr id="6" name="Rectangle 5">
            <a:extLst>
              <a:ext uri="{FF2B5EF4-FFF2-40B4-BE49-F238E27FC236}">
                <a16:creationId xmlns:a16="http://schemas.microsoft.com/office/drawing/2014/main" id="{3AD9137B-643C-0159-0094-2157E952DC80}"/>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F3DC714-4E57-0243-DC1A-AA9D67B2F8C0}"/>
              </a:ext>
            </a:extLst>
          </p:cNvPr>
          <p:cNvSpPr/>
          <p:nvPr/>
        </p:nvSpPr>
        <p:spPr>
          <a:xfrm>
            <a:off x="0" y="1200150"/>
            <a:ext cx="9144000" cy="763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TextBox 7">
            <a:extLst>
              <a:ext uri="{FF2B5EF4-FFF2-40B4-BE49-F238E27FC236}">
                <a16:creationId xmlns:a16="http://schemas.microsoft.com/office/drawing/2014/main" id="{DCCF8DAB-F9AA-8883-C24A-75735E7390A1}"/>
              </a:ext>
            </a:extLst>
          </p:cNvPr>
          <p:cNvSpPr txBox="1"/>
          <p:nvPr/>
        </p:nvSpPr>
        <p:spPr>
          <a:xfrm>
            <a:off x="914400" y="1657351"/>
            <a:ext cx="7315200" cy="113107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Query: SELECT </a:t>
            </a:r>
            <a:r>
              <a:rPr lang="en-US" dirty="0" err="1">
                <a:latin typeface="Courier New" panose="02070309020205020404" pitchFamily="49" charset="0"/>
                <a:cs typeface="Courier New" panose="02070309020205020404" pitchFamily="49" charset="0"/>
              </a:rPr>
              <a:t>Landing_Outcome</a:t>
            </a:r>
            <a:r>
              <a:rPr lang="en-US" dirty="0">
                <a:latin typeface="Courier New" panose="02070309020205020404" pitchFamily="49" charset="0"/>
                <a:cs typeface="Courier New" panose="02070309020205020404" pitchFamily="49" charset="0"/>
              </a:rPr>
              <a:t>, COUNT(</a:t>
            </a:r>
            <a:r>
              <a:rPr lang="en-US" dirty="0" err="1">
                <a:latin typeface="Courier New" panose="02070309020205020404" pitchFamily="49" charset="0"/>
                <a:cs typeface="Courier New" panose="02070309020205020404" pitchFamily="49" charset="0"/>
              </a:rPr>
              <a:t>Landing_Outcome</a:t>
            </a:r>
            <a:r>
              <a:rPr lang="en-US" dirty="0">
                <a:latin typeface="Courier New" panose="02070309020205020404" pitchFamily="49" charset="0"/>
                <a:cs typeface="Courier New" panose="02070309020205020404" pitchFamily="49" charset="0"/>
              </a:rPr>
              <a:t>) FROM SPACEXTABLE</a:t>
            </a:r>
          </a:p>
          <a:p>
            <a:r>
              <a:rPr lang="en-US" dirty="0">
                <a:latin typeface="Courier New" panose="02070309020205020404" pitchFamily="49" charset="0"/>
                <a:cs typeface="Courier New" panose="02070309020205020404" pitchFamily="49" charset="0"/>
              </a:rPr>
              <a:t>    WHERE DATE &gt;= '2010-06-04'    AND DATE &lt;= '2017-03-20’</a:t>
            </a:r>
          </a:p>
          <a:p>
            <a:r>
              <a:rPr lang="en-US" dirty="0">
                <a:latin typeface="Courier New" panose="02070309020205020404" pitchFamily="49" charset="0"/>
                <a:cs typeface="Courier New" panose="02070309020205020404" pitchFamily="49" charset="0"/>
              </a:rPr>
              <a:t>    GROUP BY </a:t>
            </a:r>
            <a:r>
              <a:rPr lang="en-US" dirty="0" err="1">
                <a:latin typeface="Courier New" panose="02070309020205020404" pitchFamily="49" charset="0"/>
                <a:cs typeface="Courier New" panose="02070309020205020404" pitchFamily="49" charset="0"/>
              </a:rPr>
              <a:t>Landing_Outcome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ORDER BY COUNT(</a:t>
            </a:r>
            <a:r>
              <a:rPr lang="en-US" dirty="0" err="1">
                <a:latin typeface="Courier New" panose="02070309020205020404" pitchFamily="49" charset="0"/>
                <a:cs typeface="Courier New" panose="02070309020205020404" pitchFamily="49" charset="0"/>
              </a:rPr>
              <a:t>Landing_Outcome</a:t>
            </a:r>
            <a:r>
              <a:rPr lang="en-US" dirty="0">
                <a:latin typeface="Courier New" panose="02070309020205020404" pitchFamily="49" charset="0"/>
                <a:cs typeface="Courier New" panose="02070309020205020404" pitchFamily="49" charset="0"/>
              </a:rPr>
              <a:t>) DESC;</a:t>
            </a:r>
          </a:p>
        </p:txBody>
      </p:sp>
      <p:sp>
        <p:nvSpPr>
          <p:cNvPr id="9" name="TextBox 8">
            <a:extLst>
              <a:ext uri="{FF2B5EF4-FFF2-40B4-BE49-F238E27FC236}">
                <a16:creationId xmlns:a16="http://schemas.microsoft.com/office/drawing/2014/main" id="{5EA8F9C7-7DE9-FD0C-1295-BD7D6D2D94E6}"/>
              </a:ext>
            </a:extLst>
          </p:cNvPr>
          <p:cNvSpPr txBox="1"/>
          <p:nvPr/>
        </p:nvSpPr>
        <p:spPr>
          <a:xfrm>
            <a:off x="914400" y="4433753"/>
            <a:ext cx="7315200" cy="30008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This counts the number of landing types, and sorts them by frequency.</a:t>
            </a:r>
          </a:p>
        </p:txBody>
      </p:sp>
      <p:graphicFrame>
        <p:nvGraphicFramePr>
          <p:cNvPr id="10" name="Table 9">
            <a:extLst>
              <a:ext uri="{FF2B5EF4-FFF2-40B4-BE49-F238E27FC236}">
                <a16:creationId xmlns:a16="http://schemas.microsoft.com/office/drawing/2014/main" id="{71193CF2-2C73-E185-13D2-67A8957A9D3B}"/>
              </a:ext>
            </a:extLst>
          </p:cNvPr>
          <p:cNvGraphicFramePr>
            <a:graphicFrameLocks noGrp="1"/>
          </p:cNvGraphicFramePr>
          <p:nvPr>
            <p:extLst>
              <p:ext uri="{D42A27DB-BD31-4B8C-83A1-F6EECF244321}">
                <p14:modId xmlns:p14="http://schemas.microsoft.com/office/powerpoint/2010/main" val="3267610722"/>
              </p:ext>
            </p:extLst>
          </p:nvPr>
        </p:nvGraphicFramePr>
        <p:xfrm>
          <a:off x="5482590" y="2239193"/>
          <a:ext cx="3638550" cy="2194560"/>
        </p:xfrm>
        <a:graphic>
          <a:graphicData uri="http://schemas.openxmlformats.org/drawingml/2006/table">
            <a:tbl>
              <a:tblPr/>
              <a:tblGrid>
                <a:gridCol w="1819275">
                  <a:extLst>
                    <a:ext uri="{9D8B030D-6E8A-4147-A177-3AD203B41FA5}">
                      <a16:colId xmlns:a16="http://schemas.microsoft.com/office/drawing/2014/main" val="3813888932"/>
                    </a:ext>
                  </a:extLst>
                </a:gridCol>
                <a:gridCol w="1819275">
                  <a:extLst>
                    <a:ext uri="{9D8B030D-6E8A-4147-A177-3AD203B41FA5}">
                      <a16:colId xmlns:a16="http://schemas.microsoft.com/office/drawing/2014/main" val="757559809"/>
                    </a:ext>
                  </a:extLst>
                </a:gridCol>
              </a:tblGrid>
              <a:tr h="0">
                <a:tc>
                  <a:txBody>
                    <a:bodyPr/>
                    <a:lstStyle/>
                    <a:p>
                      <a:pPr algn="r" fontAlgn="ctr"/>
                      <a:r>
                        <a:rPr lang="en-US" sz="1000" b="1" dirty="0" err="1">
                          <a:solidFill>
                            <a:schemeClr val="bg1"/>
                          </a:solidFill>
                          <a:effectLst/>
                        </a:rPr>
                        <a:t>Landing_Outcome</a:t>
                      </a:r>
                      <a:endParaRPr lang="en-US" sz="1000" b="1" dirty="0">
                        <a:solidFill>
                          <a:schemeClr val="bg1"/>
                        </a:solidFill>
                        <a:effectLst/>
                      </a:endParaRPr>
                    </a:p>
                  </a:txBody>
                  <a:tcPr anchor="ctr">
                    <a:lnL>
                      <a:noFill/>
                    </a:lnL>
                    <a:lnR>
                      <a:noFill/>
                    </a:lnR>
                    <a:lnT>
                      <a:noFill/>
                    </a:lnT>
                    <a:lnB>
                      <a:noFill/>
                    </a:lnB>
                    <a:solidFill>
                      <a:srgbClr val="111111"/>
                    </a:solidFill>
                  </a:tcPr>
                </a:tc>
                <a:tc>
                  <a:txBody>
                    <a:bodyPr/>
                    <a:lstStyle/>
                    <a:p>
                      <a:pPr algn="r" fontAlgn="ctr"/>
                      <a:r>
                        <a:rPr lang="en-US" sz="1000" b="1" dirty="0">
                          <a:solidFill>
                            <a:schemeClr val="bg1"/>
                          </a:solidFill>
                          <a:effectLst/>
                        </a:rPr>
                        <a:t>COUNT(</a:t>
                      </a:r>
                      <a:r>
                        <a:rPr lang="en-US" sz="1000" b="1" dirty="0" err="1">
                          <a:solidFill>
                            <a:schemeClr val="bg1"/>
                          </a:solidFill>
                          <a:effectLst/>
                        </a:rPr>
                        <a:t>Landing_Outcome</a:t>
                      </a:r>
                      <a:r>
                        <a:rPr lang="en-US" sz="1000" b="1" dirty="0">
                          <a:solidFill>
                            <a:schemeClr val="bg1"/>
                          </a:solidFill>
                          <a:effectLst/>
                        </a:rPr>
                        <a:t>)</a:t>
                      </a:r>
                    </a:p>
                  </a:txBody>
                  <a:tcPr anchor="ctr">
                    <a:lnL>
                      <a:noFill/>
                    </a:lnL>
                    <a:lnR>
                      <a:noFill/>
                    </a:lnR>
                    <a:lnT>
                      <a:noFill/>
                    </a:lnT>
                    <a:lnB>
                      <a:noFill/>
                    </a:lnB>
                    <a:solidFill>
                      <a:srgbClr val="111111"/>
                    </a:solidFill>
                  </a:tcPr>
                </a:tc>
                <a:extLst>
                  <a:ext uri="{0D108BD9-81ED-4DB2-BD59-A6C34878D82A}">
                    <a16:rowId xmlns:a16="http://schemas.microsoft.com/office/drawing/2014/main" val="2955886232"/>
                  </a:ext>
                </a:extLst>
              </a:tr>
              <a:tr h="0">
                <a:tc>
                  <a:txBody>
                    <a:bodyPr/>
                    <a:lstStyle/>
                    <a:p>
                      <a:pPr algn="r" fontAlgn="ctr"/>
                      <a:r>
                        <a:rPr lang="en-US" sz="1000">
                          <a:solidFill>
                            <a:schemeClr val="bg1"/>
                          </a:solidFill>
                          <a:effectLst/>
                        </a:rPr>
                        <a:t>No attempt</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10</a:t>
                      </a:r>
                    </a:p>
                  </a:txBody>
                  <a:tcPr anchor="ctr">
                    <a:lnL>
                      <a:noFill/>
                    </a:lnL>
                    <a:lnR>
                      <a:noFill/>
                    </a:lnR>
                    <a:lnT>
                      <a:noFill/>
                    </a:lnT>
                    <a:lnB>
                      <a:noFill/>
                    </a:lnB>
                    <a:solidFill>
                      <a:srgbClr val="111111"/>
                    </a:solidFill>
                  </a:tcPr>
                </a:tc>
                <a:extLst>
                  <a:ext uri="{0D108BD9-81ED-4DB2-BD59-A6C34878D82A}">
                    <a16:rowId xmlns:a16="http://schemas.microsoft.com/office/drawing/2014/main" val="3633764789"/>
                  </a:ext>
                </a:extLst>
              </a:tr>
              <a:tr h="0">
                <a:tc>
                  <a:txBody>
                    <a:bodyPr/>
                    <a:lstStyle/>
                    <a:p>
                      <a:pPr algn="r" fontAlgn="ctr"/>
                      <a:r>
                        <a:rPr lang="en-US" sz="1000" dirty="0">
                          <a:solidFill>
                            <a:schemeClr val="bg1"/>
                          </a:solidFill>
                          <a:effectLst/>
                        </a:rPr>
                        <a:t>Success (drone ship)</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5</a:t>
                      </a:r>
                    </a:p>
                  </a:txBody>
                  <a:tcPr anchor="ctr">
                    <a:lnL>
                      <a:noFill/>
                    </a:lnL>
                    <a:lnR>
                      <a:noFill/>
                    </a:lnR>
                    <a:lnT>
                      <a:noFill/>
                    </a:lnT>
                    <a:lnB>
                      <a:noFill/>
                    </a:lnB>
                    <a:solidFill>
                      <a:srgbClr val="111111"/>
                    </a:solidFill>
                  </a:tcPr>
                </a:tc>
                <a:extLst>
                  <a:ext uri="{0D108BD9-81ED-4DB2-BD59-A6C34878D82A}">
                    <a16:rowId xmlns:a16="http://schemas.microsoft.com/office/drawing/2014/main" val="3617764520"/>
                  </a:ext>
                </a:extLst>
              </a:tr>
              <a:tr h="0">
                <a:tc>
                  <a:txBody>
                    <a:bodyPr/>
                    <a:lstStyle/>
                    <a:p>
                      <a:pPr algn="r" fontAlgn="ctr"/>
                      <a:r>
                        <a:rPr lang="en-US" sz="1000">
                          <a:solidFill>
                            <a:schemeClr val="bg1"/>
                          </a:solidFill>
                          <a:effectLst/>
                        </a:rPr>
                        <a:t>Failure (drone ship)</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5</a:t>
                      </a:r>
                    </a:p>
                  </a:txBody>
                  <a:tcPr anchor="ctr">
                    <a:lnL>
                      <a:noFill/>
                    </a:lnL>
                    <a:lnR>
                      <a:noFill/>
                    </a:lnR>
                    <a:lnT>
                      <a:noFill/>
                    </a:lnT>
                    <a:lnB>
                      <a:noFill/>
                    </a:lnB>
                    <a:solidFill>
                      <a:srgbClr val="111111"/>
                    </a:solidFill>
                  </a:tcPr>
                </a:tc>
                <a:extLst>
                  <a:ext uri="{0D108BD9-81ED-4DB2-BD59-A6C34878D82A}">
                    <a16:rowId xmlns:a16="http://schemas.microsoft.com/office/drawing/2014/main" val="2401056588"/>
                  </a:ext>
                </a:extLst>
              </a:tr>
              <a:tr h="0">
                <a:tc>
                  <a:txBody>
                    <a:bodyPr/>
                    <a:lstStyle/>
                    <a:p>
                      <a:pPr algn="r" fontAlgn="ctr"/>
                      <a:r>
                        <a:rPr lang="en-US" sz="1000">
                          <a:solidFill>
                            <a:schemeClr val="bg1"/>
                          </a:solidFill>
                          <a:effectLst/>
                        </a:rPr>
                        <a:t>Success (ground pad)</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3</a:t>
                      </a:r>
                    </a:p>
                  </a:txBody>
                  <a:tcPr anchor="ctr">
                    <a:lnL>
                      <a:noFill/>
                    </a:lnL>
                    <a:lnR>
                      <a:noFill/>
                    </a:lnR>
                    <a:lnT>
                      <a:noFill/>
                    </a:lnT>
                    <a:lnB>
                      <a:noFill/>
                    </a:lnB>
                    <a:solidFill>
                      <a:srgbClr val="111111"/>
                    </a:solidFill>
                  </a:tcPr>
                </a:tc>
                <a:extLst>
                  <a:ext uri="{0D108BD9-81ED-4DB2-BD59-A6C34878D82A}">
                    <a16:rowId xmlns:a16="http://schemas.microsoft.com/office/drawing/2014/main" val="3124198069"/>
                  </a:ext>
                </a:extLst>
              </a:tr>
              <a:tr h="0">
                <a:tc>
                  <a:txBody>
                    <a:bodyPr/>
                    <a:lstStyle/>
                    <a:p>
                      <a:pPr algn="r" fontAlgn="ctr"/>
                      <a:r>
                        <a:rPr lang="en-US" sz="1000">
                          <a:solidFill>
                            <a:schemeClr val="bg1"/>
                          </a:solidFill>
                          <a:effectLst/>
                        </a:rPr>
                        <a:t>Controlled (ocean)</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3</a:t>
                      </a:r>
                    </a:p>
                  </a:txBody>
                  <a:tcPr anchor="ctr">
                    <a:lnL>
                      <a:noFill/>
                    </a:lnL>
                    <a:lnR>
                      <a:noFill/>
                    </a:lnR>
                    <a:lnT>
                      <a:noFill/>
                    </a:lnT>
                    <a:lnB>
                      <a:noFill/>
                    </a:lnB>
                    <a:solidFill>
                      <a:srgbClr val="111111"/>
                    </a:solidFill>
                  </a:tcPr>
                </a:tc>
                <a:extLst>
                  <a:ext uri="{0D108BD9-81ED-4DB2-BD59-A6C34878D82A}">
                    <a16:rowId xmlns:a16="http://schemas.microsoft.com/office/drawing/2014/main" val="1707282557"/>
                  </a:ext>
                </a:extLst>
              </a:tr>
              <a:tr h="0">
                <a:tc>
                  <a:txBody>
                    <a:bodyPr/>
                    <a:lstStyle/>
                    <a:p>
                      <a:pPr algn="r" fontAlgn="ctr"/>
                      <a:r>
                        <a:rPr lang="en-US" sz="1000">
                          <a:solidFill>
                            <a:schemeClr val="bg1"/>
                          </a:solidFill>
                          <a:effectLst/>
                        </a:rPr>
                        <a:t>Uncontrolled (ocean)</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2</a:t>
                      </a:r>
                    </a:p>
                  </a:txBody>
                  <a:tcPr anchor="ctr">
                    <a:lnL>
                      <a:noFill/>
                    </a:lnL>
                    <a:lnR>
                      <a:noFill/>
                    </a:lnR>
                    <a:lnT>
                      <a:noFill/>
                    </a:lnT>
                    <a:lnB>
                      <a:noFill/>
                    </a:lnB>
                    <a:solidFill>
                      <a:srgbClr val="111111"/>
                    </a:solidFill>
                  </a:tcPr>
                </a:tc>
                <a:extLst>
                  <a:ext uri="{0D108BD9-81ED-4DB2-BD59-A6C34878D82A}">
                    <a16:rowId xmlns:a16="http://schemas.microsoft.com/office/drawing/2014/main" val="4222771776"/>
                  </a:ext>
                </a:extLst>
              </a:tr>
              <a:tr h="0">
                <a:tc>
                  <a:txBody>
                    <a:bodyPr/>
                    <a:lstStyle/>
                    <a:p>
                      <a:pPr algn="r" fontAlgn="ctr"/>
                      <a:r>
                        <a:rPr lang="en-US" sz="1000">
                          <a:solidFill>
                            <a:schemeClr val="bg1"/>
                          </a:solidFill>
                          <a:effectLst/>
                        </a:rPr>
                        <a:t>Failure (parachute)</a:t>
                      </a:r>
                    </a:p>
                  </a:txBody>
                  <a:tcPr anchor="ctr">
                    <a:lnL>
                      <a:noFill/>
                    </a:lnL>
                    <a:lnR>
                      <a:noFill/>
                    </a:lnR>
                    <a:lnT>
                      <a:noFill/>
                    </a:lnT>
                    <a:lnB>
                      <a:noFill/>
                    </a:lnB>
                    <a:solidFill>
                      <a:srgbClr val="111111"/>
                    </a:solidFill>
                  </a:tcPr>
                </a:tc>
                <a:tc>
                  <a:txBody>
                    <a:bodyPr/>
                    <a:lstStyle/>
                    <a:p>
                      <a:pPr algn="r" fontAlgn="ctr"/>
                      <a:r>
                        <a:rPr lang="en-US" sz="1000">
                          <a:solidFill>
                            <a:schemeClr val="bg1"/>
                          </a:solidFill>
                          <a:effectLst/>
                        </a:rPr>
                        <a:t>2</a:t>
                      </a:r>
                    </a:p>
                  </a:txBody>
                  <a:tcPr anchor="ctr">
                    <a:lnL>
                      <a:noFill/>
                    </a:lnL>
                    <a:lnR>
                      <a:noFill/>
                    </a:lnR>
                    <a:lnT>
                      <a:noFill/>
                    </a:lnT>
                    <a:lnB>
                      <a:noFill/>
                    </a:lnB>
                    <a:solidFill>
                      <a:srgbClr val="111111"/>
                    </a:solidFill>
                  </a:tcPr>
                </a:tc>
                <a:extLst>
                  <a:ext uri="{0D108BD9-81ED-4DB2-BD59-A6C34878D82A}">
                    <a16:rowId xmlns:a16="http://schemas.microsoft.com/office/drawing/2014/main" val="500346731"/>
                  </a:ext>
                </a:extLst>
              </a:tr>
              <a:tr h="0">
                <a:tc>
                  <a:txBody>
                    <a:bodyPr/>
                    <a:lstStyle/>
                    <a:p>
                      <a:pPr algn="r" fontAlgn="ctr"/>
                      <a:r>
                        <a:rPr lang="en-US" sz="1000" dirty="0">
                          <a:solidFill>
                            <a:schemeClr val="bg1"/>
                          </a:solidFill>
                          <a:effectLst/>
                        </a:rPr>
                        <a:t>Precluded (drone ship)</a:t>
                      </a:r>
                    </a:p>
                  </a:txBody>
                  <a:tcPr anchor="ctr">
                    <a:lnL>
                      <a:noFill/>
                    </a:lnL>
                    <a:lnR>
                      <a:noFill/>
                    </a:lnR>
                    <a:lnT>
                      <a:noFill/>
                    </a:lnT>
                    <a:lnB>
                      <a:noFill/>
                    </a:lnB>
                    <a:solidFill>
                      <a:srgbClr val="111111"/>
                    </a:solidFill>
                  </a:tcPr>
                </a:tc>
                <a:tc>
                  <a:txBody>
                    <a:bodyPr/>
                    <a:lstStyle/>
                    <a:p>
                      <a:pPr algn="r" fontAlgn="ctr"/>
                      <a:r>
                        <a:rPr lang="en-US" sz="1000" dirty="0">
                          <a:solidFill>
                            <a:schemeClr val="bg1"/>
                          </a:solidFill>
                          <a:effectLst/>
                        </a:rPr>
                        <a:t>1</a:t>
                      </a:r>
                    </a:p>
                  </a:txBody>
                  <a:tcPr anchor="ctr">
                    <a:lnL>
                      <a:noFill/>
                    </a:lnL>
                    <a:lnR>
                      <a:noFill/>
                    </a:lnR>
                    <a:lnT>
                      <a:noFill/>
                    </a:lnT>
                    <a:lnB>
                      <a:noFill/>
                    </a:lnB>
                    <a:solidFill>
                      <a:srgbClr val="111111"/>
                    </a:solidFill>
                  </a:tcPr>
                </a:tc>
                <a:extLst>
                  <a:ext uri="{0D108BD9-81ED-4DB2-BD59-A6C34878D82A}">
                    <a16:rowId xmlns:a16="http://schemas.microsoft.com/office/drawing/2014/main" val="2254650148"/>
                  </a:ext>
                </a:extLst>
              </a:tr>
            </a:tbl>
          </a:graphicData>
        </a:graphic>
      </p:graphicFrame>
    </p:spTree>
    <p:extLst>
      <p:ext uri="{BB962C8B-B14F-4D97-AF65-F5344CB8AC3E}">
        <p14:creationId xmlns:p14="http://schemas.microsoft.com/office/powerpoint/2010/main" val="3975168428"/>
      </p:ext>
    </p:extLst>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pattFill prst="zigZag">
          <a:fgClr>
            <a:schemeClr val="accent4"/>
          </a:fgClr>
          <a:bgClr>
            <a:schemeClr val="bg1"/>
          </a:bgClr>
        </a:patt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6BBAD8-954C-9DD7-D383-635726CB55B7}"/>
              </a:ext>
            </a:extLst>
          </p:cNvPr>
          <p:cNvSpPr/>
          <p:nvPr/>
        </p:nvSpPr>
        <p:spPr>
          <a:xfrm>
            <a:off x="914400" y="742950"/>
            <a:ext cx="914400" cy="9144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Section 3</a:t>
            </a: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sz="800" i="1" dirty="0">
                <a:solidFill>
                  <a:prstClr val="white"/>
                </a:solidFill>
                <a:latin typeface="Calibri" panose="020F0502020204030204"/>
              </a:rPr>
              <a:t>Visualizing Geographical Data via Folium</a:t>
            </a:r>
          </a:p>
        </p:txBody>
      </p:sp>
      <p:pic>
        <p:nvPicPr>
          <p:cNvPr id="19458" name="Picture 2" descr="750+ Best Rocket Pictures [HD] | Download Free Images on Unsplash">
            <a:extLst>
              <a:ext uri="{FF2B5EF4-FFF2-40B4-BE49-F238E27FC236}">
                <a16:creationId xmlns:a16="http://schemas.microsoft.com/office/drawing/2014/main" id="{A2694989-0870-BB65-1902-6D6D42F54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5" y="1657350"/>
            <a:ext cx="522922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35249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4" name="Title 1">
            <a:extLst>
              <a:ext uri="{FF2B5EF4-FFF2-40B4-BE49-F238E27FC236}">
                <a16:creationId xmlns:a16="http://schemas.microsoft.com/office/drawing/2014/main" id="{5F795491-7934-C126-8C40-90CF5CD79886}"/>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4"/>
                </a:solidFill>
                <a:latin typeface="Courier New" panose="02070309020205020404" pitchFamily="49" charset="0"/>
                <a:cs typeface="Courier New" panose="02070309020205020404" pitchFamily="49" charset="0"/>
              </a:rPr>
              <a:t>Folium Marker Map</a:t>
            </a:r>
          </a:p>
        </p:txBody>
      </p:sp>
      <p:sp>
        <p:nvSpPr>
          <p:cNvPr id="6" name="Rectangle 5">
            <a:extLst>
              <a:ext uri="{FF2B5EF4-FFF2-40B4-BE49-F238E27FC236}">
                <a16:creationId xmlns:a16="http://schemas.microsoft.com/office/drawing/2014/main" id="{F0FB4313-2127-3048-479F-FE40EB1A25F0}"/>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7AED5B-FC31-E3D7-124F-7838378A9C45}"/>
              </a:ext>
            </a:extLst>
          </p:cNvPr>
          <p:cNvSpPr/>
          <p:nvPr/>
        </p:nvSpPr>
        <p:spPr>
          <a:xfrm>
            <a:off x="0" y="1200150"/>
            <a:ext cx="9144000" cy="7631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8" name="TextBox 7">
            <a:extLst>
              <a:ext uri="{FF2B5EF4-FFF2-40B4-BE49-F238E27FC236}">
                <a16:creationId xmlns:a16="http://schemas.microsoft.com/office/drawing/2014/main" id="{A4561685-0E2D-4357-EED8-C5E56262DF6E}"/>
              </a:ext>
            </a:extLst>
          </p:cNvPr>
          <p:cNvSpPr txBox="1"/>
          <p:nvPr/>
        </p:nvSpPr>
        <p:spPr>
          <a:xfrm>
            <a:off x="920750" y="4095750"/>
            <a:ext cx="7315200" cy="5078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We can tell that there are only two launch locations: one on the west coast and one on the right coast.</a:t>
            </a:r>
          </a:p>
        </p:txBody>
      </p:sp>
      <p:pic>
        <p:nvPicPr>
          <p:cNvPr id="10" name="Picture 9">
            <a:extLst>
              <a:ext uri="{FF2B5EF4-FFF2-40B4-BE49-F238E27FC236}">
                <a16:creationId xmlns:a16="http://schemas.microsoft.com/office/drawing/2014/main" id="{E5A5AE35-EFE0-F9EF-7F49-C2A0695CB6AD}"/>
              </a:ext>
            </a:extLst>
          </p:cNvPr>
          <p:cNvPicPr>
            <a:picLocks noChangeAspect="1"/>
          </p:cNvPicPr>
          <p:nvPr/>
        </p:nvPicPr>
        <p:blipFill>
          <a:blip r:embed="rId2"/>
          <a:stretch>
            <a:fillRect/>
          </a:stretch>
        </p:blipFill>
        <p:spPr>
          <a:xfrm>
            <a:off x="1720850" y="1356360"/>
            <a:ext cx="5715000" cy="2693629"/>
          </a:xfrm>
          <a:prstGeom prst="rect">
            <a:avLst/>
          </a:prstGeom>
        </p:spPr>
      </p:pic>
    </p:spTree>
    <p:extLst>
      <p:ext uri="{BB962C8B-B14F-4D97-AF65-F5344CB8AC3E}">
        <p14:creationId xmlns:p14="http://schemas.microsoft.com/office/powerpoint/2010/main" val="98167177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E51CA89A-6D6A-0C58-A49C-03898F8513BA}"/>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4"/>
                </a:solidFill>
                <a:latin typeface="Courier New" panose="02070309020205020404" pitchFamily="49" charset="0"/>
                <a:cs typeface="Courier New" panose="02070309020205020404" pitchFamily="49" charset="0"/>
              </a:rPr>
              <a:t>Folium Success/Fail Markers</a:t>
            </a:r>
          </a:p>
        </p:txBody>
      </p:sp>
      <p:sp>
        <p:nvSpPr>
          <p:cNvPr id="4" name="Rectangle 3">
            <a:extLst>
              <a:ext uri="{FF2B5EF4-FFF2-40B4-BE49-F238E27FC236}">
                <a16:creationId xmlns:a16="http://schemas.microsoft.com/office/drawing/2014/main" id="{8293712B-622C-A74E-62CA-72496EEC8D89}"/>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1782F1-2C35-2449-663D-E16FEB9AC904}"/>
              </a:ext>
            </a:extLst>
          </p:cNvPr>
          <p:cNvSpPr/>
          <p:nvPr/>
        </p:nvSpPr>
        <p:spPr>
          <a:xfrm>
            <a:off x="0" y="1200150"/>
            <a:ext cx="9144000" cy="7631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7" name="TextBox 6">
            <a:extLst>
              <a:ext uri="{FF2B5EF4-FFF2-40B4-BE49-F238E27FC236}">
                <a16:creationId xmlns:a16="http://schemas.microsoft.com/office/drawing/2014/main" id="{E5E0D579-1B32-4598-9D6B-539E33A2FC6E}"/>
              </a:ext>
            </a:extLst>
          </p:cNvPr>
          <p:cNvSpPr txBox="1"/>
          <p:nvPr/>
        </p:nvSpPr>
        <p:spPr>
          <a:xfrm>
            <a:off x="920750" y="4095750"/>
            <a:ext cx="731520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Here, red points are the failures, and blue points are the successes. The inner points are the oldest, while the outer ones are the most recent; this allows you to see the distribution of successes and fails over time.</a:t>
            </a:r>
          </a:p>
        </p:txBody>
      </p:sp>
      <p:pic>
        <p:nvPicPr>
          <p:cNvPr id="10" name="Picture 9">
            <a:extLst>
              <a:ext uri="{FF2B5EF4-FFF2-40B4-BE49-F238E27FC236}">
                <a16:creationId xmlns:a16="http://schemas.microsoft.com/office/drawing/2014/main" id="{7D74A92B-08BB-3E1A-437C-D0C1334CEB3B}"/>
              </a:ext>
            </a:extLst>
          </p:cNvPr>
          <p:cNvPicPr>
            <a:picLocks noChangeAspect="1"/>
          </p:cNvPicPr>
          <p:nvPr/>
        </p:nvPicPr>
        <p:blipFill>
          <a:blip r:embed="rId2"/>
          <a:stretch>
            <a:fillRect/>
          </a:stretch>
        </p:blipFill>
        <p:spPr>
          <a:xfrm>
            <a:off x="3154973" y="1377998"/>
            <a:ext cx="2681651" cy="2387503"/>
          </a:xfrm>
          <a:prstGeom prst="rect">
            <a:avLst/>
          </a:prstGeom>
        </p:spPr>
      </p:pic>
    </p:spTree>
    <p:extLst>
      <p:ext uri="{BB962C8B-B14F-4D97-AF65-F5344CB8AC3E}">
        <p14:creationId xmlns:p14="http://schemas.microsoft.com/office/powerpoint/2010/main" val="239597884"/>
      </p:ext>
    </p:extLst>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6" name="Title 1">
            <a:extLst>
              <a:ext uri="{FF2B5EF4-FFF2-40B4-BE49-F238E27FC236}">
                <a16:creationId xmlns:a16="http://schemas.microsoft.com/office/drawing/2014/main" id="{00EA2036-741C-BAEC-386E-F9386EEF43F3}"/>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4"/>
                </a:solidFill>
                <a:latin typeface="Courier New" panose="02070309020205020404" pitchFamily="49" charset="0"/>
                <a:cs typeface="Courier New" panose="02070309020205020404" pitchFamily="49" charset="0"/>
              </a:rPr>
              <a:t>Folium Distance Marker</a:t>
            </a:r>
          </a:p>
        </p:txBody>
      </p:sp>
      <p:sp>
        <p:nvSpPr>
          <p:cNvPr id="7" name="Rectangle 6">
            <a:extLst>
              <a:ext uri="{FF2B5EF4-FFF2-40B4-BE49-F238E27FC236}">
                <a16:creationId xmlns:a16="http://schemas.microsoft.com/office/drawing/2014/main" id="{1F1D9929-0848-F63A-2F63-C4057366332F}"/>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C0B7EA-9F05-3AE3-9786-71E13DB0FCF6}"/>
              </a:ext>
            </a:extLst>
          </p:cNvPr>
          <p:cNvSpPr/>
          <p:nvPr/>
        </p:nvSpPr>
        <p:spPr>
          <a:xfrm>
            <a:off x="0" y="1200150"/>
            <a:ext cx="9144000" cy="7631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0" name="TextBox 9">
            <a:extLst>
              <a:ext uri="{FF2B5EF4-FFF2-40B4-BE49-F238E27FC236}">
                <a16:creationId xmlns:a16="http://schemas.microsoft.com/office/drawing/2014/main" id="{F63AF5A4-8FFF-89B6-9F8F-696512F0A0D0}"/>
              </a:ext>
            </a:extLst>
          </p:cNvPr>
          <p:cNvSpPr txBox="1"/>
          <p:nvPr/>
        </p:nvSpPr>
        <p:spPr>
          <a:xfrm>
            <a:off x="920750" y="4095750"/>
            <a:ext cx="7315200" cy="71558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Here, we can see the distance to the nearest coastline is one kilometer, which is very close. This could be due to the fact that failed landings are more likely to wind up in the ocean.</a:t>
            </a:r>
          </a:p>
        </p:txBody>
      </p:sp>
      <p:pic>
        <p:nvPicPr>
          <p:cNvPr id="12" name="Picture 11">
            <a:extLst>
              <a:ext uri="{FF2B5EF4-FFF2-40B4-BE49-F238E27FC236}">
                <a16:creationId xmlns:a16="http://schemas.microsoft.com/office/drawing/2014/main" id="{42D6A6AF-C0C3-0A6A-FDDA-265C5CA3B0B3}"/>
              </a:ext>
            </a:extLst>
          </p:cNvPr>
          <p:cNvPicPr>
            <a:picLocks noChangeAspect="1"/>
          </p:cNvPicPr>
          <p:nvPr/>
        </p:nvPicPr>
        <p:blipFill>
          <a:blip r:embed="rId2"/>
          <a:stretch>
            <a:fillRect/>
          </a:stretch>
        </p:blipFill>
        <p:spPr>
          <a:xfrm>
            <a:off x="1828800" y="1469493"/>
            <a:ext cx="5486400" cy="2626143"/>
          </a:xfrm>
          <a:prstGeom prst="rect">
            <a:avLst/>
          </a:prstGeom>
        </p:spPr>
      </p:pic>
    </p:spTree>
    <p:extLst>
      <p:ext uri="{BB962C8B-B14F-4D97-AF65-F5344CB8AC3E}">
        <p14:creationId xmlns:p14="http://schemas.microsoft.com/office/powerpoint/2010/main" val="232499080"/>
      </p:ext>
    </p:extLst>
  </p:cSld>
  <p:clrMapOvr>
    <a:masterClrMapping/>
  </p:clrMapOvr>
  <p:transition>
    <p:push/>
  </p:transition>
</p:sld>
</file>

<file path=ppt/slides/slide37.xml><?xml version="1.0" encoding="utf-8"?>
<p:sld xmlns:a="http://schemas.openxmlformats.org/drawingml/2006/main" xmlns:r="http://schemas.openxmlformats.org/officeDocument/2006/relationships" xmlns:p="http://schemas.openxmlformats.org/presentationml/2006/main">
  <p:cSld>
    <p:bg>
      <p:bgPr>
        <a:pattFill prst="dotDmnd">
          <a:fgClr>
            <a:schemeClr val="accent6"/>
          </a:fgClr>
          <a:bgClr>
            <a:schemeClr val="bg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E4986C-5A6A-3564-178C-B49AD00F696C}"/>
              </a:ext>
            </a:extLst>
          </p:cNvPr>
          <p:cNvSpPr/>
          <p:nvPr/>
        </p:nvSpPr>
        <p:spPr>
          <a:xfrm>
            <a:off x="914400" y="742950"/>
            <a:ext cx="914400" cy="9144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Section 4</a:t>
            </a: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sz="800" i="1" dirty="0">
                <a:solidFill>
                  <a:prstClr val="white"/>
                </a:solidFill>
                <a:latin typeface="Calibri" panose="020F0502020204030204"/>
              </a:rPr>
              <a:t>Interactive Plots with Plotly Dashboard</a:t>
            </a:r>
            <a:endParaRPr kumimoji="0" lang="en-US" sz="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434" name="Picture 2" descr="How to Photograph a Rocket Launch at Night">
            <a:extLst>
              <a:ext uri="{FF2B5EF4-FFF2-40B4-BE49-F238E27FC236}">
                <a16:creationId xmlns:a16="http://schemas.microsoft.com/office/drawing/2014/main" id="{3713BB11-B5A6-AEFF-EBC4-1B31688EA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663212"/>
            <a:ext cx="4869180" cy="348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461713"/>
      </p:ext>
    </p:extLst>
  </p:cSld>
  <p:clrMapOvr>
    <a:masterClrMapping/>
  </p:clrMapOvr>
  <p:transition>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6">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88EDD8E7-2258-16CA-D05A-031B03ACB68A}"/>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6"/>
                </a:solidFill>
                <a:latin typeface="Courier New" panose="02070309020205020404" pitchFamily="49" charset="0"/>
                <a:cs typeface="Courier New" panose="02070309020205020404" pitchFamily="49" charset="0"/>
              </a:rPr>
              <a:t>Dashboard Pie Chart of Launch Sites</a:t>
            </a:r>
          </a:p>
        </p:txBody>
      </p:sp>
      <p:sp>
        <p:nvSpPr>
          <p:cNvPr id="4" name="Rectangle 3">
            <a:extLst>
              <a:ext uri="{FF2B5EF4-FFF2-40B4-BE49-F238E27FC236}">
                <a16:creationId xmlns:a16="http://schemas.microsoft.com/office/drawing/2014/main" id="{8F45B68D-3021-BEB0-9BD6-67A810F257BA}"/>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A374B0D-775A-C918-256A-C22ABEC1A082}"/>
              </a:ext>
            </a:extLst>
          </p:cNvPr>
          <p:cNvSpPr/>
          <p:nvPr/>
        </p:nvSpPr>
        <p:spPr>
          <a:xfrm>
            <a:off x="0" y="1200150"/>
            <a:ext cx="9144000" cy="7631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7" name="TextBox 6">
            <a:extLst>
              <a:ext uri="{FF2B5EF4-FFF2-40B4-BE49-F238E27FC236}">
                <a16:creationId xmlns:a16="http://schemas.microsoft.com/office/drawing/2014/main" id="{A5041C67-316B-2763-4A65-224832D530B4}"/>
              </a:ext>
            </a:extLst>
          </p:cNvPr>
          <p:cNvSpPr txBox="1"/>
          <p:nvPr/>
        </p:nvSpPr>
        <p:spPr>
          <a:xfrm>
            <a:off x="920750" y="4095750"/>
            <a:ext cx="7315200" cy="5078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We can tell that the most common launch site was CCAFS LC-40, followed by VAFB, KSC, and finally CCAFS SLC-40 used the least.</a:t>
            </a:r>
          </a:p>
        </p:txBody>
      </p:sp>
      <p:pic>
        <p:nvPicPr>
          <p:cNvPr id="10" name="Picture 9">
            <a:extLst>
              <a:ext uri="{FF2B5EF4-FFF2-40B4-BE49-F238E27FC236}">
                <a16:creationId xmlns:a16="http://schemas.microsoft.com/office/drawing/2014/main" id="{EE4AB206-F7B7-DFB1-A7C8-9EE71BD2D4D8}"/>
              </a:ext>
            </a:extLst>
          </p:cNvPr>
          <p:cNvPicPr>
            <a:picLocks noChangeAspect="1"/>
          </p:cNvPicPr>
          <p:nvPr/>
        </p:nvPicPr>
        <p:blipFill>
          <a:blip r:embed="rId2"/>
          <a:stretch>
            <a:fillRect/>
          </a:stretch>
        </p:blipFill>
        <p:spPr>
          <a:xfrm>
            <a:off x="2362200" y="1468790"/>
            <a:ext cx="4419600" cy="2474446"/>
          </a:xfrm>
          <a:prstGeom prst="rect">
            <a:avLst/>
          </a:prstGeom>
        </p:spPr>
      </p:pic>
    </p:spTree>
    <p:extLst>
      <p:ext uri="{BB962C8B-B14F-4D97-AF65-F5344CB8AC3E}">
        <p14:creationId xmlns:p14="http://schemas.microsoft.com/office/powerpoint/2010/main" val="700132931"/>
      </p:ext>
    </p:extLst>
  </p:cSld>
  <p:clrMapOvr>
    <a:masterClrMapping/>
  </p:clrMapOvr>
  <p:transition>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6">
                <a:lumMod val="20000"/>
                <a:lumOff val="8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B972F0-C650-7AA0-EA56-016222500840}"/>
              </a:ext>
            </a:extLst>
          </p:cNvPr>
          <p:cNvPicPr>
            <a:picLocks noChangeAspect="1"/>
          </p:cNvPicPr>
          <p:nvPr/>
        </p:nvPicPr>
        <p:blipFill>
          <a:blip r:embed="rId2"/>
          <a:stretch>
            <a:fillRect/>
          </a:stretch>
        </p:blipFill>
        <p:spPr>
          <a:xfrm>
            <a:off x="2499787" y="1617863"/>
            <a:ext cx="4144425" cy="2136259"/>
          </a:xfrm>
          <a:prstGeom prst="rect">
            <a:avLst/>
          </a:prstGeom>
        </p:spPr>
      </p:pic>
      <p:sp useBgFill="1">
        <p:nvSpPr>
          <p:cNvPr id="6" name="Title 1">
            <a:extLst>
              <a:ext uri="{FF2B5EF4-FFF2-40B4-BE49-F238E27FC236}">
                <a16:creationId xmlns:a16="http://schemas.microsoft.com/office/drawing/2014/main" id="{FF9DA655-A5FF-E687-E057-1DC4EA1F68D5}"/>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6"/>
                </a:solidFill>
                <a:latin typeface="Courier New" panose="02070309020205020404" pitchFamily="49" charset="0"/>
                <a:cs typeface="Courier New" panose="02070309020205020404" pitchFamily="49" charset="0"/>
              </a:rPr>
              <a:t>Dashboard Pie Chart of Launch Success</a:t>
            </a:r>
          </a:p>
        </p:txBody>
      </p:sp>
      <p:sp>
        <p:nvSpPr>
          <p:cNvPr id="7" name="Rectangle 6">
            <a:extLst>
              <a:ext uri="{FF2B5EF4-FFF2-40B4-BE49-F238E27FC236}">
                <a16:creationId xmlns:a16="http://schemas.microsoft.com/office/drawing/2014/main" id="{05F12AE3-AD07-2DF2-E137-83832FAC87F3}"/>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314537-68BA-E31A-B156-E5E00D23E1ED}"/>
              </a:ext>
            </a:extLst>
          </p:cNvPr>
          <p:cNvSpPr/>
          <p:nvPr/>
        </p:nvSpPr>
        <p:spPr>
          <a:xfrm>
            <a:off x="0" y="1200150"/>
            <a:ext cx="9144000" cy="7631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 name="TextBox 9">
            <a:extLst>
              <a:ext uri="{FF2B5EF4-FFF2-40B4-BE49-F238E27FC236}">
                <a16:creationId xmlns:a16="http://schemas.microsoft.com/office/drawing/2014/main" id="{7CD27C8B-9894-F731-9D42-AA52C7F481F1}"/>
              </a:ext>
            </a:extLst>
          </p:cNvPr>
          <p:cNvSpPr txBox="1"/>
          <p:nvPr/>
        </p:nvSpPr>
        <p:spPr>
          <a:xfrm>
            <a:off x="920750" y="4095750"/>
            <a:ext cx="7315200" cy="5078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We can tell that the KSC launch site had a success rate of 76.9%, the highest of the launch sites.</a:t>
            </a:r>
          </a:p>
        </p:txBody>
      </p:sp>
    </p:spTree>
    <p:extLst>
      <p:ext uri="{BB962C8B-B14F-4D97-AF65-F5344CB8AC3E}">
        <p14:creationId xmlns:p14="http://schemas.microsoft.com/office/powerpoint/2010/main" val="1866160706"/>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90000"/>
              </a:schemeClr>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8DF612-BBAA-24B5-1B75-7B9AE275A4A6}"/>
              </a:ext>
            </a:extLst>
          </p:cNvPr>
          <p:cNvSpPr txBox="1"/>
          <p:nvPr/>
        </p:nvSpPr>
        <p:spPr>
          <a:xfrm>
            <a:off x="914400" y="1657350"/>
            <a:ext cx="3200400" cy="2862322"/>
          </a:xfrm>
          <a:prstGeom prst="rect">
            <a:avLst/>
          </a:prstGeom>
          <a:noFill/>
        </p:spPr>
        <p:txBody>
          <a:bodyPr wrap="square" rtlCol="0">
            <a:spAutoFit/>
          </a:bodyPr>
          <a:lstStyle/>
          <a:p>
            <a:r>
              <a:rPr lang="en-US" sz="1500" b="1" dirty="0">
                <a:latin typeface="Courier New" panose="02070309020205020404" pitchFamily="49" charset="0"/>
                <a:cs typeface="Courier New" panose="02070309020205020404" pitchFamily="49" charset="0"/>
              </a:rPr>
              <a:t>Our goal was to predict when and why Falcon 9 first-stage boosters are recovered and reused. </a:t>
            </a:r>
            <a:r>
              <a:rPr lang="en-US" sz="1500" dirty="0">
                <a:latin typeface="Courier New" panose="02070309020205020404" pitchFamily="49" charset="0"/>
                <a:cs typeface="Courier New" panose="02070309020205020404" pitchFamily="49" charset="0"/>
              </a:rPr>
              <a:t>This meant using Exploratory Data Analysis to discover insights into booster recovery as well as developing a classification model to predict future booster reuse.</a:t>
            </a:r>
          </a:p>
        </p:txBody>
      </p:sp>
      <p:sp>
        <p:nvSpPr>
          <p:cNvPr id="6" name="Title 1">
            <a:extLst>
              <a:ext uri="{FF2B5EF4-FFF2-40B4-BE49-F238E27FC236}">
                <a16:creationId xmlns:a16="http://schemas.microsoft.com/office/drawing/2014/main" id="{BFBEC576-9C23-A905-89C8-587401A79163}"/>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a:solidFill>
                  <a:schemeClr val="tx2"/>
                </a:solidFill>
                <a:latin typeface="Courier New" panose="02070309020205020404" pitchFamily="49" charset="0"/>
                <a:cs typeface="Courier New" panose="02070309020205020404" pitchFamily="49" charset="0"/>
              </a:rPr>
              <a:t>Introduction</a:t>
            </a:r>
          </a:p>
        </p:txBody>
      </p:sp>
      <p:sp>
        <p:nvSpPr>
          <p:cNvPr id="7" name="Rectangle 6">
            <a:extLst>
              <a:ext uri="{FF2B5EF4-FFF2-40B4-BE49-F238E27FC236}">
                <a16:creationId xmlns:a16="http://schemas.microsoft.com/office/drawing/2014/main" id="{E78C0193-EDFA-7ECF-6D51-9CE99006F222}"/>
              </a:ext>
            </a:extLst>
          </p:cNvPr>
          <p:cNvSpPr/>
          <p:nvPr/>
        </p:nvSpPr>
        <p:spPr>
          <a:xfrm>
            <a:off x="0" y="1123950"/>
            <a:ext cx="9144000" cy="15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AB0470-702C-DB26-F1BE-F72F9235F18E}"/>
              </a:ext>
            </a:extLst>
          </p:cNvPr>
          <p:cNvSpPr txBox="1"/>
          <p:nvPr/>
        </p:nvSpPr>
        <p:spPr>
          <a:xfrm>
            <a:off x="5029200" y="1657350"/>
            <a:ext cx="3200400" cy="2862322"/>
          </a:xfrm>
          <a:prstGeom prst="rect">
            <a:avLst/>
          </a:prstGeom>
          <a:noFill/>
        </p:spPr>
        <p:txBody>
          <a:bodyPr wrap="square" rtlCol="0">
            <a:spAutoFit/>
          </a:bodyPr>
          <a:lstStyle/>
          <a:p>
            <a:r>
              <a:rPr lang="en-US" sz="1500" b="1" dirty="0">
                <a:latin typeface="Courier New" panose="02070309020205020404" pitchFamily="49" charset="0"/>
                <a:cs typeface="Courier New" panose="02070309020205020404" pitchFamily="49" charset="0"/>
              </a:rPr>
              <a:t>The primary questions are:</a:t>
            </a:r>
          </a:p>
          <a:p>
            <a:pPr marL="285750" indent="-285750">
              <a:buFont typeface="Arial" panose="020B0604020202020204" pitchFamily="34" charset="0"/>
              <a:buChar char="•"/>
            </a:pPr>
            <a:r>
              <a:rPr lang="en-US" sz="1500" dirty="0">
                <a:latin typeface="Courier New" panose="02070309020205020404" pitchFamily="49" charset="0"/>
                <a:cs typeface="Courier New" panose="02070309020205020404" pitchFamily="49" charset="0"/>
              </a:rPr>
              <a:t>What factors contribute most to booster recovery?</a:t>
            </a:r>
          </a:p>
          <a:p>
            <a:pPr marL="285750" indent="-285750">
              <a:buFont typeface="Arial" panose="020B0604020202020204" pitchFamily="34" charset="0"/>
              <a:buChar char="•"/>
            </a:pPr>
            <a:endParaRPr lang="en-US" sz="1500"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500" dirty="0">
                <a:latin typeface="Courier New" panose="02070309020205020404" pitchFamily="49" charset="0"/>
                <a:cs typeface="Courier New" panose="02070309020205020404" pitchFamily="49" charset="0"/>
              </a:rPr>
              <a:t>What factors go into successful booster recovery vs. failure?</a:t>
            </a:r>
          </a:p>
          <a:p>
            <a:pPr marL="285750" indent="-285750">
              <a:buFont typeface="Arial" panose="020B0604020202020204" pitchFamily="34" charset="0"/>
              <a:buChar char="•"/>
            </a:pPr>
            <a:endParaRPr lang="en-US" sz="1500"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500" dirty="0">
                <a:latin typeface="Courier New" panose="02070309020205020404" pitchFamily="49" charset="0"/>
                <a:cs typeface="Courier New" panose="02070309020205020404" pitchFamily="49" charset="0"/>
              </a:rPr>
              <a:t>How have booster recovery rates changed over time?</a:t>
            </a:r>
          </a:p>
        </p:txBody>
      </p:sp>
      <p:sp>
        <p:nvSpPr>
          <p:cNvPr id="9" name="Rectangle 8">
            <a:extLst>
              <a:ext uri="{FF2B5EF4-FFF2-40B4-BE49-F238E27FC236}">
                <a16:creationId xmlns:a16="http://schemas.microsoft.com/office/drawing/2014/main" id="{96C75506-2DE5-0B5A-1997-828C83B8BBD4}"/>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8960AE1-C936-F815-47F2-B40A8BC4D67E}"/>
              </a:ext>
            </a:extLst>
          </p:cNvPr>
          <p:cNvCxnSpPr>
            <a:stCxn id="9" idx="2"/>
          </p:cNvCxnSpPr>
          <p:nvPr/>
        </p:nvCxnSpPr>
        <p:spPr>
          <a:xfrm>
            <a:off x="4572000" y="1276350"/>
            <a:ext cx="0" cy="38671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061391"/>
      </p:ext>
    </p:extLst>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6">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8" name="Title 1">
            <a:extLst>
              <a:ext uri="{FF2B5EF4-FFF2-40B4-BE49-F238E27FC236}">
                <a16:creationId xmlns:a16="http://schemas.microsoft.com/office/drawing/2014/main" id="{EC467A24-1AA7-700B-2B9C-B85B303C45EB}"/>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6"/>
                </a:solidFill>
                <a:latin typeface="Courier New" panose="02070309020205020404" pitchFamily="49" charset="0"/>
                <a:cs typeface="Courier New" panose="02070309020205020404" pitchFamily="49" charset="0"/>
              </a:rPr>
              <a:t>Dashboard Scatter Plot of</a:t>
            </a:r>
          </a:p>
          <a:p>
            <a:r>
              <a:rPr lang="en-US" sz="2400" dirty="0">
                <a:solidFill>
                  <a:schemeClr val="accent6"/>
                </a:solidFill>
                <a:latin typeface="Courier New" panose="02070309020205020404" pitchFamily="49" charset="0"/>
                <a:cs typeface="Courier New" panose="02070309020205020404" pitchFamily="49" charset="0"/>
              </a:rPr>
              <a:t>Payload vs. Outcome</a:t>
            </a:r>
          </a:p>
        </p:txBody>
      </p:sp>
      <p:sp>
        <p:nvSpPr>
          <p:cNvPr id="9" name="Rectangle 8">
            <a:extLst>
              <a:ext uri="{FF2B5EF4-FFF2-40B4-BE49-F238E27FC236}">
                <a16:creationId xmlns:a16="http://schemas.microsoft.com/office/drawing/2014/main" id="{E9A42223-83C2-3B55-6D25-A3718FD462FE}"/>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181A79-F432-16BC-31DB-1FC5CC95170C}"/>
              </a:ext>
            </a:extLst>
          </p:cNvPr>
          <p:cNvSpPr/>
          <p:nvPr/>
        </p:nvSpPr>
        <p:spPr>
          <a:xfrm>
            <a:off x="0" y="1200150"/>
            <a:ext cx="9144000" cy="7631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1" name="TextBox 10">
            <a:extLst>
              <a:ext uri="{FF2B5EF4-FFF2-40B4-BE49-F238E27FC236}">
                <a16:creationId xmlns:a16="http://schemas.microsoft.com/office/drawing/2014/main" id="{96630583-5507-2CDF-77A9-B62C4F71DA20}"/>
              </a:ext>
            </a:extLst>
          </p:cNvPr>
          <p:cNvSpPr txBox="1"/>
          <p:nvPr/>
        </p:nvSpPr>
        <p:spPr>
          <a:xfrm>
            <a:off x="920750" y="4095750"/>
            <a:ext cx="7315200" cy="71558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We can see that most launches were failures, and most successes happened with middle payload weights. The FT booster seems to have the highest success rate.</a:t>
            </a:r>
          </a:p>
        </p:txBody>
      </p:sp>
      <p:pic>
        <p:nvPicPr>
          <p:cNvPr id="14" name="Picture 13">
            <a:extLst>
              <a:ext uri="{FF2B5EF4-FFF2-40B4-BE49-F238E27FC236}">
                <a16:creationId xmlns:a16="http://schemas.microsoft.com/office/drawing/2014/main" id="{E8AE3F6D-8873-B64F-20A9-EC8233519226}"/>
              </a:ext>
            </a:extLst>
          </p:cNvPr>
          <p:cNvPicPr>
            <a:picLocks noChangeAspect="1"/>
          </p:cNvPicPr>
          <p:nvPr/>
        </p:nvPicPr>
        <p:blipFill>
          <a:blip r:embed="rId2"/>
          <a:stretch>
            <a:fillRect/>
          </a:stretch>
        </p:blipFill>
        <p:spPr>
          <a:xfrm>
            <a:off x="1600200" y="1300957"/>
            <a:ext cx="5381702" cy="2682802"/>
          </a:xfrm>
          <a:prstGeom prst="rect">
            <a:avLst/>
          </a:prstGeom>
        </p:spPr>
      </p:pic>
    </p:spTree>
    <p:extLst>
      <p:ext uri="{BB962C8B-B14F-4D97-AF65-F5344CB8AC3E}">
        <p14:creationId xmlns:p14="http://schemas.microsoft.com/office/powerpoint/2010/main" val="252359608"/>
      </p:ext>
    </p:extLst>
  </p:cSld>
  <p:clrMapOvr>
    <a:masterClrMapping/>
  </p:clrMapOvr>
  <p:transition>
    <p:push/>
  </p:transition>
</p:sld>
</file>

<file path=ppt/slides/slide41.xml><?xml version="1.0" encoding="utf-8"?>
<p:sld xmlns:a="http://schemas.openxmlformats.org/drawingml/2006/main" xmlns:r="http://schemas.openxmlformats.org/officeDocument/2006/relationships" xmlns:p="http://schemas.openxmlformats.org/presentationml/2006/main">
  <p:cSld>
    <p:bg>
      <p:bgPr>
        <a:pattFill prst="openDmnd">
          <a:fgClr>
            <a:srgbClr val="7030A0"/>
          </a:fgClr>
          <a:bgClr>
            <a:schemeClr val="bg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6ABD82-D83F-B60A-7790-3E29E298BF3B}"/>
              </a:ext>
            </a:extLst>
          </p:cNvPr>
          <p:cNvSpPr/>
          <p:nvPr/>
        </p:nvSpPr>
        <p:spPr>
          <a:xfrm>
            <a:off x="914400" y="742950"/>
            <a:ext cx="914400" cy="91440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Section 4</a:t>
            </a: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sz="800" i="1" dirty="0">
                <a:solidFill>
                  <a:prstClr val="white"/>
                </a:solidFill>
                <a:latin typeface="Calibri" panose="020F0502020204030204"/>
              </a:rPr>
              <a:t>Interactive Plots with Plotly Dashboard</a:t>
            </a:r>
            <a:endParaRPr kumimoji="0" lang="en-US" sz="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Shetland Spaceport: Firm secures vertical rocket launch licence">
            <a:extLst>
              <a:ext uri="{FF2B5EF4-FFF2-40B4-BE49-F238E27FC236}">
                <a16:creationId xmlns:a16="http://schemas.microsoft.com/office/drawing/2014/main" id="{D881BF85-EE12-B7C6-C209-5B90FDBD0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383" y="1657351"/>
            <a:ext cx="6200617" cy="348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9413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rgbClr val="E6D5F3"/>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3B5EEA43-06BF-0C4E-AF24-D13AAC750937}"/>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7030A0"/>
                </a:solidFill>
                <a:latin typeface="Courier New" panose="02070309020205020404" pitchFamily="49" charset="0"/>
                <a:cs typeface="Courier New" panose="02070309020205020404" pitchFamily="49" charset="0"/>
              </a:rPr>
              <a:t>Classification Accuracy</a:t>
            </a:r>
          </a:p>
        </p:txBody>
      </p:sp>
      <p:sp>
        <p:nvSpPr>
          <p:cNvPr id="3" name="Rectangle 2">
            <a:extLst>
              <a:ext uri="{FF2B5EF4-FFF2-40B4-BE49-F238E27FC236}">
                <a16:creationId xmlns:a16="http://schemas.microsoft.com/office/drawing/2014/main" id="{F90C2CE4-65F9-CC27-5441-96C084751AA0}"/>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E0DC9BA-41B4-B8B8-0368-70EC4E6549B9}"/>
              </a:ext>
            </a:extLst>
          </p:cNvPr>
          <p:cNvSpPr/>
          <p:nvPr/>
        </p:nvSpPr>
        <p:spPr>
          <a:xfrm>
            <a:off x="0" y="1200150"/>
            <a:ext cx="9144000" cy="7631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7" name="TextBox 6">
            <a:extLst>
              <a:ext uri="{FF2B5EF4-FFF2-40B4-BE49-F238E27FC236}">
                <a16:creationId xmlns:a16="http://schemas.microsoft.com/office/drawing/2014/main" id="{1D2B0BA6-D02D-F847-CAAD-30C61F4054CF}"/>
              </a:ext>
            </a:extLst>
          </p:cNvPr>
          <p:cNvSpPr txBox="1"/>
          <p:nvPr/>
        </p:nvSpPr>
        <p:spPr>
          <a:xfrm>
            <a:off x="920750" y="4095750"/>
            <a:ext cx="7315200" cy="71558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The Support Vector Machines model had the highest accuracy, while the Logistic Regression, Decision Forest, and KNN models had equal lower accuracy.</a:t>
            </a:r>
          </a:p>
        </p:txBody>
      </p:sp>
      <p:pic>
        <p:nvPicPr>
          <p:cNvPr id="1028" name="Picture 4">
            <a:extLst>
              <a:ext uri="{FF2B5EF4-FFF2-40B4-BE49-F238E27FC236}">
                <a16:creationId xmlns:a16="http://schemas.microsoft.com/office/drawing/2014/main" id="{521A20D5-4510-AF45-BF70-3CDD938E1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08974"/>
            <a:ext cx="3595688" cy="271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rgbClr val="E6D5F3"/>
            </a:gs>
          </a:gsLst>
          <a:lin ang="5400000" scaled="1"/>
        </a:gra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6A1A09A-4D6F-3CCD-37F6-469C8D274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16976"/>
            <a:ext cx="3209925" cy="27556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 name="Title 1">
            <a:extLst>
              <a:ext uri="{FF2B5EF4-FFF2-40B4-BE49-F238E27FC236}">
                <a16:creationId xmlns:a16="http://schemas.microsoft.com/office/drawing/2014/main" id="{430F8A81-385F-9836-3F9E-3E72E2A7ADEE}"/>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7030A0"/>
                </a:solidFill>
                <a:latin typeface="Courier New" panose="02070309020205020404" pitchFamily="49" charset="0"/>
                <a:cs typeface="Courier New" panose="02070309020205020404" pitchFamily="49" charset="0"/>
              </a:rPr>
              <a:t>Confusion Matrix</a:t>
            </a:r>
          </a:p>
        </p:txBody>
      </p:sp>
      <p:sp>
        <p:nvSpPr>
          <p:cNvPr id="3" name="Rectangle 2">
            <a:extLst>
              <a:ext uri="{FF2B5EF4-FFF2-40B4-BE49-F238E27FC236}">
                <a16:creationId xmlns:a16="http://schemas.microsoft.com/office/drawing/2014/main" id="{E07AE86C-9F6D-71EB-5A71-F75FA9C52212}"/>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FEAC0C-8E1B-255C-E152-A8EF24319A7F}"/>
              </a:ext>
            </a:extLst>
          </p:cNvPr>
          <p:cNvSpPr/>
          <p:nvPr/>
        </p:nvSpPr>
        <p:spPr>
          <a:xfrm>
            <a:off x="0" y="1200150"/>
            <a:ext cx="9144000" cy="7631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 name="TextBox 5">
            <a:extLst>
              <a:ext uri="{FF2B5EF4-FFF2-40B4-BE49-F238E27FC236}">
                <a16:creationId xmlns:a16="http://schemas.microsoft.com/office/drawing/2014/main" id="{A2B2F3F8-35C8-8E04-B737-7D6F61197918}"/>
              </a:ext>
            </a:extLst>
          </p:cNvPr>
          <p:cNvSpPr txBox="1"/>
          <p:nvPr/>
        </p:nvSpPr>
        <p:spPr>
          <a:xfrm>
            <a:off x="920750" y="4095750"/>
            <a:ext cx="7315200" cy="5078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The Confusion Matrix for the SVM shows that it only misclassified one point, while all of the other models misclassified two.</a:t>
            </a:r>
          </a:p>
        </p:txBody>
      </p:sp>
    </p:spTree>
    <p:extLst>
      <p:ext uri="{BB962C8B-B14F-4D97-AF65-F5344CB8AC3E}">
        <p14:creationId xmlns:p14="http://schemas.microsoft.com/office/powerpoint/2010/main" val="3645034231"/>
      </p:ext>
    </p:extLst>
  </p:cSld>
  <p:clrMapOvr>
    <a:masterClrMapping/>
  </p:clrMapOvr>
  <p:transition>
    <p:push/>
  </p:transition>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rgbClr val="E6D5F3"/>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6A059661-AB04-09DE-549A-82280CD992AB}"/>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7030A0"/>
                </a:solidFill>
                <a:latin typeface="Courier New" panose="02070309020205020404" pitchFamily="49" charset="0"/>
                <a:cs typeface="Courier New" panose="02070309020205020404" pitchFamily="49" charset="0"/>
              </a:rPr>
              <a:t>Conclusions</a:t>
            </a:r>
          </a:p>
        </p:txBody>
      </p:sp>
      <p:sp>
        <p:nvSpPr>
          <p:cNvPr id="3" name="Rectangle 2">
            <a:extLst>
              <a:ext uri="{FF2B5EF4-FFF2-40B4-BE49-F238E27FC236}">
                <a16:creationId xmlns:a16="http://schemas.microsoft.com/office/drawing/2014/main" id="{0813FC43-EFA1-8F8F-2650-FCC2BC9B7F30}"/>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9C1E08B-9963-99E4-7CB9-4DAFF39DA664}"/>
              </a:ext>
            </a:extLst>
          </p:cNvPr>
          <p:cNvSpPr/>
          <p:nvPr/>
        </p:nvSpPr>
        <p:spPr>
          <a:xfrm>
            <a:off x="0" y="1200150"/>
            <a:ext cx="9144000" cy="7631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 name="TextBox 5">
            <a:extLst>
              <a:ext uri="{FF2B5EF4-FFF2-40B4-BE49-F238E27FC236}">
                <a16:creationId xmlns:a16="http://schemas.microsoft.com/office/drawing/2014/main" id="{61C359A5-6A6B-9495-2703-0F1C64D95294}"/>
              </a:ext>
            </a:extLst>
          </p:cNvPr>
          <p:cNvSpPr txBox="1"/>
          <p:nvPr/>
        </p:nvSpPr>
        <p:spPr>
          <a:xfrm>
            <a:off x="914400" y="1428750"/>
            <a:ext cx="7315200" cy="154657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The rate of success increased over the years.</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Booster type, Payload Weight, Launch Date, and Launchpad Location are all relevant to success probability.</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Most launches came from the launch pad in Florida, on the east coast.</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All payloads were between 400 and 7000 kg.</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The most common orbit types were VLEO, GTO, and ISS.</a:t>
            </a:r>
          </a:p>
        </p:txBody>
      </p:sp>
    </p:spTree>
    <p:extLst>
      <p:ext uri="{BB962C8B-B14F-4D97-AF65-F5344CB8AC3E}">
        <p14:creationId xmlns:p14="http://schemas.microsoft.com/office/powerpoint/2010/main" val="1630123617"/>
      </p:ext>
    </p:extLst>
  </p:cSld>
  <p:clrMapOvr>
    <a:masterClrMapping/>
  </p:clrMapOvr>
  <p:transition>
    <p:push/>
  </p:transition>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rgbClr val="E6D5F3"/>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8D98B95A-1DC7-922E-51B6-65353AF8CA72}"/>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7030A0"/>
                </a:solidFill>
                <a:latin typeface="Courier New" panose="02070309020205020404" pitchFamily="49" charset="0"/>
                <a:cs typeface="Courier New" panose="02070309020205020404" pitchFamily="49" charset="0"/>
              </a:rPr>
              <a:t>Appendix</a:t>
            </a:r>
          </a:p>
        </p:txBody>
      </p:sp>
      <p:sp>
        <p:nvSpPr>
          <p:cNvPr id="3" name="Rectangle 2">
            <a:extLst>
              <a:ext uri="{FF2B5EF4-FFF2-40B4-BE49-F238E27FC236}">
                <a16:creationId xmlns:a16="http://schemas.microsoft.com/office/drawing/2014/main" id="{DAE557DC-FC1A-E8B4-77CE-35465B7C8F10}"/>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C092990-B991-9DC6-EEDA-F598B3BEE299}"/>
              </a:ext>
            </a:extLst>
          </p:cNvPr>
          <p:cNvSpPr/>
          <p:nvPr/>
        </p:nvSpPr>
        <p:spPr>
          <a:xfrm>
            <a:off x="0" y="1200150"/>
            <a:ext cx="9144000" cy="76314"/>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 name="TextBox 5">
            <a:extLst>
              <a:ext uri="{FF2B5EF4-FFF2-40B4-BE49-F238E27FC236}">
                <a16:creationId xmlns:a16="http://schemas.microsoft.com/office/drawing/2014/main" id="{7F6FFA95-888E-F542-B542-D8836729C49D}"/>
              </a:ext>
            </a:extLst>
          </p:cNvPr>
          <p:cNvSpPr txBox="1"/>
          <p:nvPr/>
        </p:nvSpPr>
        <p:spPr>
          <a:xfrm>
            <a:off x="990600" y="1962150"/>
            <a:ext cx="7315200" cy="50783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Link to the Github main page:</a:t>
            </a:r>
          </a:p>
          <a:p>
            <a:r>
              <a:rPr lang="en-US" dirty="0">
                <a:latin typeface="Courier New" panose="02070309020205020404" pitchFamily="49" charset="0"/>
                <a:cs typeface="Courier New" panose="02070309020205020404" pitchFamily="49" charset="0"/>
                <a:hlinkClick r:id="rId3"/>
              </a:rPr>
              <a:t>https://github.com/JC18000/IBM-Data-Science-Capstone/tree/main</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0008520"/>
      </p:ext>
    </p:extLst>
  </p:cSld>
  <p:clrMapOvr>
    <a:masterClrMapping/>
  </p:clrMapOvr>
  <p:transition>
    <p:push/>
  </p:transition>
</p:sld>
</file>

<file path=ppt/slides/slide46.xml><?xml version="1.0" encoding="utf-8"?>
<p:sld xmlns:a="http://schemas.openxmlformats.org/drawingml/2006/main" xmlns:r="http://schemas.openxmlformats.org/officeDocument/2006/relationships" xmlns:p="http://schemas.openxmlformats.org/presentationml/2006/main">
  <p:cSld>
    <p:bg>
      <p:bgPr>
        <a:pattFill prst="weave">
          <a:fgClr>
            <a:srgbClr val="00B0F0"/>
          </a:fgClr>
          <a:bgClr>
            <a:schemeClr val="bg1"/>
          </a:bgClr>
        </a:pattFill>
        <a:effectLst/>
      </p:bgPr>
    </p:bg>
    <p:spTree>
      <p:nvGrpSpPr>
        <p:cNvPr id="1" name=""/>
        <p:cNvGrpSpPr/>
        <p:nvPr/>
      </p:nvGrpSpPr>
      <p:grpSpPr>
        <a:xfrm>
          <a:off x="0" y="0"/>
          <a:ext cx="0" cy="0"/>
          <a:chOff x="0" y="0"/>
          <a:chExt cx="0" cy="0"/>
        </a:xfrm>
      </p:grpSpPr>
      <p:pic>
        <p:nvPicPr>
          <p:cNvPr id="6146" name="Picture 2" descr="Blue Origin New Glenn Launch: How Does It Compare to SpaceX Falcon 9? -  Newsweek">
            <a:extLst>
              <a:ext uri="{FF2B5EF4-FFF2-40B4-BE49-F238E27FC236}">
                <a16:creationId xmlns:a16="http://schemas.microsoft.com/office/drawing/2014/main" id="{77FAD811-C399-38AF-2E67-D4ECB0AD4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0781" y="1657350"/>
            <a:ext cx="4648200" cy="34861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FAC107B-1957-89B8-58B9-2DD3666E4CA8}"/>
              </a:ext>
            </a:extLst>
          </p:cNvPr>
          <p:cNvSpPr/>
          <p:nvPr/>
        </p:nvSpPr>
        <p:spPr>
          <a:xfrm>
            <a:off x="914400" y="742950"/>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The End</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800" i="1" dirty="0">
                <a:solidFill>
                  <a:prstClr val="white"/>
                </a:solidFill>
                <a:latin typeface="Calibri" panose="020F0502020204030204"/>
              </a:rPr>
              <a:t>Thanks for following along!</a:t>
            </a:r>
            <a:endParaRPr kumimoji="0" lang="en-US" sz="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pattFill prst="dashHorz">
          <a:fgClr>
            <a:schemeClr val="accent1"/>
          </a:fgClr>
          <a:bgClr>
            <a:schemeClr val="bg1"/>
          </a:bgClr>
        </a:patt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ABB4D4-28D3-81B1-A3A2-9E0D56256B84}"/>
              </a:ext>
            </a:extLst>
          </p:cNvPr>
          <p:cNvSpPr/>
          <p:nvPr/>
        </p:nvSpPr>
        <p:spPr>
          <a:xfrm>
            <a:off x="908371" y="742950"/>
            <a:ext cx="920428" cy="9144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Section 1</a:t>
            </a:r>
            <a:endParaRPr lang="en-US" sz="1000" dirty="0"/>
          </a:p>
          <a:p>
            <a:pPr algn="ctr"/>
            <a:endParaRPr lang="en-US" sz="800" dirty="0"/>
          </a:p>
          <a:p>
            <a:pPr algn="ctr"/>
            <a:r>
              <a:rPr lang="en-US" sz="800" i="1" dirty="0"/>
              <a:t>Collection, Analysis, Visualization, and Prediction</a:t>
            </a:r>
          </a:p>
        </p:txBody>
      </p:sp>
      <p:pic>
        <p:nvPicPr>
          <p:cNvPr id="2054" name="Picture 6" descr="How to Watch a Night Rocket Launch at Cape Canaveral, Florida - Voyage  Scribe">
            <a:extLst>
              <a:ext uri="{FF2B5EF4-FFF2-40B4-BE49-F238E27FC236}">
                <a16:creationId xmlns:a16="http://schemas.microsoft.com/office/drawing/2014/main" id="{1296B21D-AD17-CAB9-7D12-967574652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774" y="1657350"/>
            <a:ext cx="522922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1988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20000"/>
                <a:lumOff val="80000"/>
              </a:schemeClr>
            </a:gs>
            <a:gs pos="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7656-579A-E454-D35F-30DD6D3C4928}"/>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a:solidFill>
                  <a:srgbClr val="0B49CB"/>
                </a:solidFill>
                <a:latin typeface="Courier New" panose="02070309020205020404" pitchFamily="49" charset="0"/>
                <a:cs typeface="Courier New" panose="02070309020205020404" pitchFamily="49" charset="0"/>
              </a:rPr>
              <a:t>Overview</a:t>
            </a:r>
          </a:p>
        </p:txBody>
      </p:sp>
      <p:sp>
        <p:nvSpPr>
          <p:cNvPr id="3" name="Rectangle 2">
            <a:extLst>
              <a:ext uri="{FF2B5EF4-FFF2-40B4-BE49-F238E27FC236}">
                <a16:creationId xmlns:a16="http://schemas.microsoft.com/office/drawing/2014/main" id="{6A7F8597-87D6-B809-E3B6-6DCD52D9DA1B}"/>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2FA987A-4B58-4F60-1BC1-362023DCC678}"/>
              </a:ext>
            </a:extLst>
          </p:cNvPr>
          <p:cNvSpPr txBox="1"/>
          <p:nvPr/>
        </p:nvSpPr>
        <p:spPr>
          <a:xfrm>
            <a:off x="914400" y="1657350"/>
            <a:ext cx="7315200" cy="279307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Executive Summary:</a:t>
            </a: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Data Collection Methodology</a:t>
            </a:r>
          </a:p>
          <a:p>
            <a:pPr marL="62865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Collected via SpaceX API and webscraping.</a:t>
            </a:r>
          </a:p>
          <a:p>
            <a:pPr marL="628650" lvl="1" indent="-285750">
              <a:buFont typeface="Arial" panose="020B0604020202020204" pitchFamily="34" charset="0"/>
              <a:buChar char="•"/>
            </a:pPr>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Data Wrangling</a:t>
            </a:r>
          </a:p>
          <a:p>
            <a:pPr marL="628650" lvl="1"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Data was preprocessed by replacing Null values with mean column value as well as encoding the target column, Outcome.</a:t>
            </a:r>
          </a:p>
          <a:p>
            <a:pPr marL="628650" lvl="1" indent="-285750">
              <a:buFont typeface="Arial" panose="020B0604020202020204" pitchFamily="34" charset="0"/>
              <a:buChar char="•"/>
            </a:pPr>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Exploratory Data Analysis via SQL</a:t>
            </a:r>
          </a:p>
          <a:p>
            <a:pPr marL="285750" indent="-285750">
              <a:buFont typeface="Arial" panose="020B0604020202020204" pitchFamily="34" charset="0"/>
              <a:buChar char="•"/>
            </a:pPr>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Interactive Analytics via Folium and Plotly Dash</a:t>
            </a:r>
          </a:p>
          <a:p>
            <a:pPr marL="285750" indent="-285750">
              <a:buFont typeface="Arial" panose="020B0604020202020204" pitchFamily="34" charset="0"/>
              <a:buChar char="•"/>
            </a:pPr>
            <a:endParaRPr lang="en-US"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Predictive Analysis and Classification Model </a:t>
            </a:r>
          </a:p>
        </p:txBody>
      </p:sp>
      <p:sp>
        <p:nvSpPr>
          <p:cNvPr id="4" name="Rectangle 3">
            <a:extLst>
              <a:ext uri="{FF2B5EF4-FFF2-40B4-BE49-F238E27FC236}">
                <a16:creationId xmlns:a16="http://schemas.microsoft.com/office/drawing/2014/main" id="{39348C97-AB6D-8D02-10F4-55659C080013}"/>
              </a:ext>
            </a:extLst>
          </p:cNvPr>
          <p:cNvSpPr/>
          <p:nvPr/>
        </p:nvSpPr>
        <p:spPr>
          <a:xfrm>
            <a:off x="0" y="1200150"/>
            <a:ext cx="9144000" cy="7631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43272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3DA36A-F6C0-4B11-28E4-E8BC6EC213CA}"/>
              </a:ext>
            </a:extLst>
          </p:cNvPr>
          <p:cNvSpPr txBox="1"/>
          <p:nvPr/>
        </p:nvSpPr>
        <p:spPr>
          <a:xfrm>
            <a:off x="914400" y="1657350"/>
            <a:ext cx="4572000" cy="3046988"/>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Two data collection methods were used:</a:t>
            </a:r>
          </a:p>
          <a:p>
            <a:pPr marL="342900" indent="-342900">
              <a:buFont typeface="+mj-lt"/>
              <a:buAutoNum type="arabicPeriod"/>
            </a:pPr>
            <a:r>
              <a:rPr lang="en-US" sz="1200" dirty="0">
                <a:latin typeface="Courier New" panose="02070309020205020404" pitchFamily="49" charset="0"/>
                <a:cs typeface="Courier New" panose="02070309020205020404" pitchFamily="49" charset="0"/>
              </a:rPr>
              <a:t>REST API</a:t>
            </a:r>
          </a:p>
          <a:p>
            <a:pPr marL="342900" indent="-342900">
              <a:buFont typeface="+mj-lt"/>
              <a:buAutoNum type="arabicPeriod"/>
            </a:pPr>
            <a:r>
              <a:rPr lang="en-US" sz="1200" dirty="0">
                <a:latin typeface="Courier New" panose="02070309020205020404" pitchFamily="49" charset="0"/>
                <a:cs typeface="Courier New" panose="02070309020205020404" pitchFamily="49" charset="0"/>
              </a:rPr>
              <a:t>Webscraping</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Using the REST API, the Notebook makes a request to the API. The API then accesses the database via a JSON request, and the database returns the requested data in JSON. The API then passes the requested data, still in JSON format, to the Notebook.</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Utilizing Webscraping, the Notebook requests the raw HTLM from the page. Then, within the Notebook, Beautiful Soup parses the HTLM, allowing the underlying to be used in analysis.</a:t>
            </a:r>
          </a:p>
          <a:p>
            <a:endParaRPr lang="en-US" sz="1200" dirty="0">
              <a:latin typeface="Courier New" panose="02070309020205020404" pitchFamily="49" charset="0"/>
              <a:cs typeface="Courier New" panose="02070309020205020404" pitchFamily="49" charset="0"/>
            </a:endParaRPr>
          </a:p>
        </p:txBody>
      </p:sp>
      <p:sp>
        <p:nvSpPr>
          <p:cNvPr id="11" name="Title 1">
            <a:extLst>
              <a:ext uri="{FF2B5EF4-FFF2-40B4-BE49-F238E27FC236}">
                <a16:creationId xmlns:a16="http://schemas.microsoft.com/office/drawing/2014/main" id="{7FCD6D52-FF5B-547F-B368-14F81BC54715}"/>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a:solidFill>
                  <a:srgbClr val="0B49CB"/>
                </a:solidFill>
                <a:latin typeface="Courier New" panose="02070309020205020404" pitchFamily="49" charset="0"/>
                <a:cs typeface="Courier New" panose="02070309020205020404" pitchFamily="49" charset="0"/>
              </a:rPr>
              <a:t>Data Collection</a:t>
            </a:r>
          </a:p>
        </p:txBody>
      </p:sp>
      <p:sp>
        <p:nvSpPr>
          <p:cNvPr id="5" name="Rectangle 4">
            <a:extLst>
              <a:ext uri="{FF2B5EF4-FFF2-40B4-BE49-F238E27FC236}">
                <a16:creationId xmlns:a16="http://schemas.microsoft.com/office/drawing/2014/main" id="{3C92203E-D7A2-49C8-B8C1-8C129CE16BA2}"/>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700354-8F31-D4A1-16AF-F7B5BE1C970E}"/>
              </a:ext>
            </a:extLst>
          </p:cNvPr>
          <p:cNvSpPr/>
          <p:nvPr/>
        </p:nvSpPr>
        <p:spPr>
          <a:xfrm>
            <a:off x="0" y="1200150"/>
            <a:ext cx="9144000" cy="7631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F1AD41C-15E9-C195-6585-1C81A3DC6B9C}"/>
              </a:ext>
            </a:extLst>
          </p:cNvPr>
          <p:cNvPicPr>
            <a:picLocks noChangeAspect="1"/>
          </p:cNvPicPr>
          <p:nvPr/>
        </p:nvPicPr>
        <p:blipFill>
          <a:blip r:embed="rId2"/>
          <a:stretch>
            <a:fillRect/>
          </a:stretch>
        </p:blipFill>
        <p:spPr>
          <a:xfrm>
            <a:off x="5862382" y="1657350"/>
            <a:ext cx="3276599" cy="3337137"/>
          </a:xfrm>
          <a:prstGeom prst="rect">
            <a:avLst/>
          </a:prstGeom>
        </p:spPr>
      </p:pic>
    </p:spTree>
    <p:extLst>
      <p:ext uri="{BB962C8B-B14F-4D97-AF65-F5344CB8AC3E}">
        <p14:creationId xmlns:p14="http://schemas.microsoft.com/office/powerpoint/2010/main" val="3288665831"/>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41B585A3-3A57-005C-930B-7667AC3F0ABA}"/>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a:solidFill>
                  <a:srgbClr val="0B49CB"/>
                </a:solidFill>
                <a:latin typeface="Courier New" panose="02070309020205020404" pitchFamily="49" charset="0"/>
                <a:cs typeface="Courier New" panose="02070309020205020404" pitchFamily="49" charset="0"/>
              </a:rPr>
              <a:t>Data Collection – SpaceX API</a:t>
            </a:r>
          </a:p>
        </p:txBody>
      </p:sp>
      <p:sp>
        <p:nvSpPr>
          <p:cNvPr id="4" name="Rectangle 3">
            <a:extLst>
              <a:ext uri="{FF2B5EF4-FFF2-40B4-BE49-F238E27FC236}">
                <a16:creationId xmlns:a16="http://schemas.microsoft.com/office/drawing/2014/main" id="{6D9952C8-C494-0183-359D-790378CE8C92}"/>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43DBE8-A03A-CDD2-0C23-24CC9F305E3F}"/>
              </a:ext>
            </a:extLst>
          </p:cNvPr>
          <p:cNvSpPr/>
          <p:nvPr/>
        </p:nvSpPr>
        <p:spPr>
          <a:xfrm>
            <a:off x="0" y="1200150"/>
            <a:ext cx="9144000" cy="7631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86C0B7-7AA4-1A34-5B71-B968C5236C09}"/>
              </a:ext>
            </a:extLst>
          </p:cNvPr>
          <p:cNvPicPr>
            <a:picLocks noChangeAspect="1"/>
          </p:cNvPicPr>
          <p:nvPr/>
        </p:nvPicPr>
        <p:blipFill>
          <a:blip r:embed="rId2"/>
          <a:stretch>
            <a:fillRect/>
          </a:stretch>
        </p:blipFill>
        <p:spPr>
          <a:xfrm>
            <a:off x="5867400" y="1657350"/>
            <a:ext cx="3276600" cy="3057525"/>
          </a:xfrm>
          <a:prstGeom prst="rect">
            <a:avLst/>
          </a:prstGeom>
        </p:spPr>
      </p:pic>
      <p:sp>
        <p:nvSpPr>
          <p:cNvPr id="13" name="TextBox 12">
            <a:extLst>
              <a:ext uri="{FF2B5EF4-FFF2-40B4-BE49-F238E27FC236}">
                <a16:creationId xmlns:a16="http://schemas.microsoft.com/office/drawing/2014/main" id="{389F97F0-71D9-69E0-87E8-039B385FE76E}"/>
              </a:ext>
            </a:extLst>
          </p:cNvPr>
          <p:cNvSpPr txBox="1"/>
          <p:nvPr/>
        </p:nvSpPr>
        <p:spPr>
          <a:xfrm>
            <a:off x="914400" y="4400550"/>
            <a:ext cx="4572000" cy="46166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Github Link: </a:t>
            </a:r>
            <a:r>
              <a:rPr lang="en-US" sz="800" dirty="0">
                <a:latin typeface="Courier New" panose="02070309020205020404" pitchFamily="49" charset="0"/>
                <a:cs typeface="Courier New" panose="02070309020205020404" pitchFamily="49" charset="0"/>
                <a:hlinkClick r:id="rId3"/>
              </a:rPr>
              <a:t>https://github.com/JC18000/IBM-Data-Science-Capstone/blob/43d78063af2f5758999725e170d15c4e987584da/jupyter-labs-spacex-data-collection-api.ipynb</a:t>
            </a:r>
            <a:endParaRPr lang="en-US" sz="800" dirty="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1977A47F-5D44-B036-5C33-8C200480F97A}"/>
              </a:ext>
            </a:extLst>
          </p:cNvPr>
          <p:cNvSpPr txBox="1"/>
          <p:nvPr/>
        </p:nvSpPr>
        <p:spPr>
          <a:xfrm>
            <a:off x="914400" y="1657350"/>
            <a:ext cx="4572000" cy="1546577"/>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In order to access the data via API, we used the Python Requests library to query SpaceX’s REST API. The API then returned the requested data in JSON format as a part of the Response object. In between, the API retrieved the requested information from the SpaceX Database.</a:t>
            </a:r>
          </a:p>
        </p:txBody>
      </p:sp>
    </p:spTree>
    <p:extLst>
      <p:ext uri="{BB962C8B-B14F-4D97-AF65-F5344CB8AC3E}">
        <p14:creationId xmlns:p14="http://schemas.microsoft.com/office/powerpoint/2010/main" val="280316088"/>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577508" y="403988"/>
            <a:ext cx="7886700" cy="411787"/>
          </a:xfrm>
          <a:prstGeom prst="rect">
            <a:avLst/>
          </a:prstGeom>
        </p:spPr>
        <p:txBody>
          <a:bodyPr vert="horz" lIns="68580" tIns="34290" rIns="68580" bIns="3429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3000">
              <a:solidFill>
                <a:srgbClr val="1C7DDB"/>
              </a:solidFill>
              <a:latin typeface="Abadi"/>
            </a:endParaRPr>
          </a:p>
        </p:txBody>
      </p:sp>
      <p:sp useBgFill="1">
        <p:nvSpPr>
          <p:cNvPr id="5" name="Title 1">
            <a:extLst>
              <a:ext uri="{FF2B5EF4-FFF2-40B4-BE49-F238E27FC236}">
                <a16:creationId xmlns:a16="http://schemas.microsoft.com/office/drawing/2014/main" id="{738CC75F-AD5D-F570-1976-1C028264BF17}"/>
              </a:ext>
            </a:extLst>
          </p:cNvPr>
          <p:cNvSpPr txBox="1">
            <a:spLocks/>
          </p:cNvSpPr>
          <p:nvPr/>
        </p:nvSpPr>
        <p:spPr>
          <a:xfrm>
            <a:off x="914400" y="381001"/>
            <a:ext cx="7315200" cy="742949"/>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a:solidFill>
                  <a:srgbClr val="0B49CB"/>
                </a:solidFill>
                <a:latin typeface="Courier New" panose="02070309020205020404" pitchFamily="49" charset="0"/>
                <a:cs typeface="Courier New" panose="02070309020205020404" pitchFamily="49" charset="0"/>
              </a:rPr>
              <a:t>Data Collection – Webscraping</a:t>
            </a:r>
          </a:p>
        </p:txBody>
      </p:sp>
      <p:sp>
        <p:nvSpPr>
          <p:cNvPr id="7" name="Rectangle 6">
            <a:extLst>
              <a:ext uri="{FF2B5EF4-FFF2-40B4-BE49-F238E27FC236}">
                <a16:creationId xmlns:a16="http://schemas.microsoft.com/office/drawing/2014/main" id="{5A4678A2-B1B4-414A-661B-E4FC8A993E6C}"/>
              </a:ext>
            </a:extLst>
          </p:cNvPr>
          <p:cNvSpPr/>
          <p:nvPr/>
        </p:nvSpPr>
        <p:spPr>
          <a:xfrm>
            <a:off x="0" y="1123950"/>
            <a:ext cx="9144000" cy="1524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6ED58EA-8C4A-E960-B7CC-8CED356A06F5}"/>
              </a:ext>
            </a:extLst>
          </p:cNvPr>
          <p:cNvSpPr/>
          <p:nvPr/>
        </p:nvSpPr>
        <p:spPr>
          <a:xfrm>
            <a:off x="0" y="1200150"/>
            <a:ext cx="9144000" cy="7631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C3C4F5F-2C27-718F-4A0A-D9B6EF7F2C65}"/>
              </a:ext>
            </a:extLst>
          </p:cNvPr>
          <p:cNvPicPr>
            <a:picLocks noChangeAspect="1"/>
          </p:cNvPicPr>
          <p:nvPr/>
        </p:nvPicPr>
        <p:blipFill>
          <a:blip r:embed="rId2"/>
          <a:stretch>
            <a:fillRect/>
          </a:stretch>
        </p:blipFill>
        <p:spPr>
          <a:xfrm>
            <a:off x="4552543" y="1659730"/>
            <a:ext cx="4591457" cy="2740819"/>
          </a:xfrm>
          <a:prstGeom prst="rect">
            <a:avLst/>
          </a:prstGeom>
        </p:spPr>
      </p:pic>
      <p:sp>
        <p:nvSpPr>
          <p:cNvPr id="13" name="TextBox 12">
            <a:extLst>
              <a:ext uri="{FF2B5EF4-FFF2-40B4-BE49-F238E27FC236}">
                <a16:creationId xmlns:a16="http://schemas.microsoft.com/office/drawing/2014/main" id="{9C5507E8-385C-DF55-768D-90817AD397A9}"/>
              </a:ext>
            </a:extLst>
          </p:cNvPr>
          <p:cNvSpPr txBox="1"/>
          <p:nvPr/>
        </p:nvSpPr>
        <p:spPr>
          <a:xfrm>
            <a:off x="914400" y="1600595"/>
            <a:ext cx="3276600" cy="2585323"/>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With Webscraping, we utilized the table within a Wikipedia article. The Notebook utilizes the Beautiful Soup Library, which queries the website, parses the raw HTML data, and gives us a Soup object. We then found the data within the Wikipedia table by manipulating the soup to find table columns and data.</a:t>
            </a:r>
          </a:p>
        </p:txBody>
      </p:sp>
      <p:sp>
        <p:nvSpPr>
          <p:cNvPr id="14" name="TextBox 13">
            <a:extLst>
              <a:ext uri="{FF2B5EF4-FFF2-40B4-BE49-F238E27FC236}">
                <a16:creationId xmlns:a16="http://schemas.microsoft.com/office/drawing/2014/main" id="{EF1E369B-8E72-A516-9FA4-B1A404B977C0}"/>
              </a:ext>
            </a:extLst>
          </p:cNvPr>
          <p:cNvSpPr txBox="1"/>
          <p:nvPr/>
        </p:nvSpPr>
        <p:spPr>
          <a:xfrm>
            <a:off x="914400" y="4400550"/>
            <a:ext cx="4572000" cy="461665"/>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Github Link: </a:t>
            </a:r>
            <a:r>
              <a:rPr lang="en-US" sz="800" dirty="0">
                <a:latin typeface="Courier New" panose="02070309020205020404" pitchFamily="49" charset="0"/>
                <a:cs typeface="Courier New" panose="02070309020205020404" pitchFamily="49" charset="0"/>
                <a:hlinkClick r:id="rId3"/>
              </a:rPr>
              <a:t>https://github.com/JC18000/IBM-Data-Science-Capstone/blob/43d78063af2f5758999725e170d15c4e987584da/jupyter-labs-webscraping.ipynb</a:t>
            </a:r>
            <a:endParaRPr lang="en-US" sz="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85553969"/>
      </p:ext>
    </p:extLst>
  </p:cSld>
  <p:clrMapOvr>
    <a:masterClrMapping/>
  </p:clrMapOvr>
  <p:transition>
    <p:push/>
  </p:transition>
</p:sld>
</file>

<file path=ppt/theme/theme1.xml><?xml version="1.0" encoding="utf-8"?>
<a:theme xmlns:a="http://schemas.openxmlformats.org/drawingml/2006/main" name="Custom Design">
  <a:themeElements>
    <a:clrScheme name="Better Hyperlink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8A1FA"/>
      </a:hlink>
      <a:folHlink>
        <a:srgbClr val="C490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www.w3.org/XML/1998/namespace"/>
    <ds:schemaRef ds:uri="http://purl.org/dc/dcmitype/"/>
    <ds:schemaRef ds:uri="155be751-a274-42e8-93fb-f39d3b9bccc8"/>
    <ds:schemaRef ds:uri="http://schemas.microsoft.com/office/infopath/2007/PartnerControls"/>
    <ds:schemaRef ds:uri="http://schemas.openxmlformats.org/package/2006/metadata/core-properties"/>
    <ds:schemaRef ds:uri="http://schemas.microsoft.com/office/2006/documentManagement/types"/>
    <ds:schemaRef ds:uri="f80a141d-92ca-4d3d-9308-f7e7b1d44ce8"/>
    <ds:schemaRef ds:uri="http://purl.org/dc/terms/"/>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708</TotalTime>
  <Words>2822</Words>
  <Application>Microsoft Office PowerPoint</Application>
  <PresentationFormat>On-screen Show (16:9)</PresentationFormat>
  <Paragraphs>374</Paragraphs>
  <Slides>46</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Abadi</vt:lpstr>
      <vt:lpstr>Arial</vt:lpstr>
      <vt:lpstr>Calibri</vt:lpstr>
      <vt:lpstr>Calibri Light</vt:lpstr>
      <vt:lpstr>Courier New</vt:lpstr>
      <vt:lpstr>IBM Plex Mono SemiBold</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Johan Van de Sande</cp:lastModifiedBy>
  <cp:revision>208</cp:revision>
  <dcterms:created xsi:type="dcterms:W3CDTF">2021-04-29T18:58:34Z</dcterms:created>
  <dcterms:modified xsi:type="dcterms:W3CDTF">2025-03-02T01:31:55Z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